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63" r:id="rId6"/>
    <p:sldId id="259" r:id="rId7"/>
    <p:sldId id="266" r:id="rId8"/>
    <p:sldId id="260" r:id="rId9"/>
    <p:sldId id="267" r:id="rId10"/>
    <p:sldId id="269" r:id="rId11"/>
    <p:sldId id="261" r:id="rId12"/>
    <p:sldId id="273" r:id="rId13"/>
    <p:sldId id="271" r:id="rId14"/>
    <p:sldId id="262" r:id="rId15"/>
    <p:sldId id="281" r:id="rId16"/>
    <p:sldId id="277" r:id="rId17"/>
    <p:sldId id="26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8D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CCBB9-D96C-4EBA-82A1-34318BBBAA5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D2DAF-7A11-4887-8CD5-B116BE4C238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34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5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345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231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353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64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5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008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164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966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84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456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129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602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6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31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027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642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930279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72732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138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43447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640139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15705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48965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70492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780838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99895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1BB6-FFC6-4F4F-BB7C-1255C9EBF2D9}" type="datetimeFigureOut">
              <a:rPr lang="zh-CN" altLang="en-US" smtClean="0"/>
              <a:pPr/>
              <a:t>2016/9/22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7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gif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gif"/><Relationship Id="rId9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rcRect b="187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391669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67283" y="3916697"/>
            <a:ext cx="7824717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2" y="3311435"/>
            <a:ext cx="4865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环境监测领域的现状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及未来发展解析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4928908"/>
            <a:ext cx="436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北京聚道合盛科技有限公司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67282" y="4915678"/>
            <a:ext cx="3565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张凤英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2016.9.1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86072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291581"/>
            <a:ext cx="4012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我公司的发展情况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5220" y="1133967"/>
            <a:ext cx="10250977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北京聚道合盛科技有限公司成立于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年，是一家集研制开发、设备集成、销售定制环境监测设备、粉尘监测仪器于一体的新型科技公司。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94012" y="2076450"/>
            <a:ext cx="11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-76200" y="2176961"/>
            <a:ext cx="1733550" cy="704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8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zh-CN" altLang="en-US" sz="8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7750" y="2260364"/>
            <a:ext cx="957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年我公司在北京昌平科技园成立生产基地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北京九州鹏跃科技有限公司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94012" y="3014163"/>
            <a:ext cx="11318278" cy="3046763"/>
            <a:chOff x="494012" y="3014163"/>
            <a:chExt cx="11318278" cy="3046763"/>
          </a:xfrm>
        </p:grpSpPr>
        <p:sp>
          <p:nvSpPr>
            <p:cNvPr id="10" name="矩形 9"/>
            <p:cNvSpPr/>
            <p:nvPr/>
          </p:nvSpPr>
          <p:spPr>
            <a:xfrm>
              <a:off x="494012" y="3185967"/>
              <a:ext cx="1506238" cy="112967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专利技术</a:t>
              </a:r>
              <a:endParaRPr lang="zh-CN" altLang="en-US" sz="36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00250" y="3150641"/>
              <a:ext cx="2216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拥有两项发明专利及多项实用新型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94012" y="4895923"/>
              <a:ext cx="1506238" cy="112967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技术积累</a:t>
              </a:r>
              <a:endParaRPr lang="zh-CN" altLang="en-US" sz="36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000251" y="4860597"/>
              <a:ext cx="2171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公司在粉尘检测领域具有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多年的技术积累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4314182" y="3185967"/>
              <a:ext cx="1506238" cy="112967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 smtClean="0">
                  <a:latin typeface="黑体" pitchFamily="49" charset="-122"/>
                  <a:ea typeface="黑体" pitchFamily="49" charset="-122"/>
                </a:rPr>
                <a:t>高新企业</a:t>
              </a:r>
              <a:endParaRPr lang="zh-CN" altLang="en-US" sz="36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34067" y="3014163"/>
              <a:ext cx="231364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国家高新技术企业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中关村高新技术企业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隶属中关村国家自主创新示范区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314182" y="4895923"/>
              <a:ext cx="1506238" cy="112967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生产基地</a:t>
              </a:r>
              <a:endParaRPr lang="zh-CN" altLang="en-US" sz="36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20421" y="4860597"/>
              <a:ext cx="2171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400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㎡的生产组装车间和专业技术研发团队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134351" y="3185967"/>
              <a:ext cx="1506238" cy="112967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smtClean="0">
                  <a:latin typeface="黑体" pitchFamily="49" charset="-122"/>
                  <a:ea typeface="黑体" pitchFamily="49" charset="-122"/>
                </a:rPr>
                <a:t>CMC</a:t>
              </a:r>
            </a:p>
            <a:p>
              <a:pPr algn="ctr"/>
              <a:r>
                <a:rPr lang="zh-CN" altLang="en-US" sz="3600" dirty="0" smtClean="0">
                  <a:latin typeface="黑体" pitchFamily="49" charset="-122"/>
                  <a:ea typeface="黑体" pitchFamily="49" charset="-122"/>
                </a:rPr>
                <a:t>证书</a:t>
              </a:r>
              <a:endParaRPr lang="zh-CN" altLang="en-US" sz="36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640590" y="3150641"/>
              <a:ext cx="2171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主打产品均获得制造计量器具许可证书（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CMC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8134351" y="4895923"/>
              <a:ext cx="1506238" cy="112967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生产能力</a:t>
              </a:r>
              <a:endParaRPr lang="zh-CN" altLang="en-US" sz="36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613295" y="5201791"/>
              <a:ext cx="2171700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年产量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5000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8923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主要产品介绍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公司凭借在粉尘检测领域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多年的技术积累，不断创新，先后研制开发了激光法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LD-3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LD-5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型粉尘检测仪、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CCD-500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防爆测尘仪、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AQM-800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防水型粉尘检测仪、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AQM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系列多参数多粒径粉尘检测仪等产品，形成了一条由低端到高端，从单粒径到多粒径，手动校准与自动校准相结合的丰富的产品线。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1445" y="1091821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LD-3H/L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激光粉尘仪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94078" y="166502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LD-5H/L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激光粉尘仪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6776" y="627797"/>
            <a:ext cx="231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CCD-500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防爆测尘仪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45958" y="2688609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AQM-800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防水型粉尘检测仪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2245" y="1774209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AQM-1000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多参数粉尘检测仪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3372" y="996287"/>
            <a:ext cx="380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AQM-100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触控式空气质量监测子站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6287" y="2565779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AQM-500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便携多参数粉尘检测仪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0370" y="436728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AQM-8356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环境监测系统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5072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" y="0"/>
            <a:ext cx="3002828" cy="1689091"/>
          </a:xfrm>
          <a:prstGeom prst="rect">
            <a:avLst/>
          </a:prstGeom>
          <a:blipFill>
            <a:blip r:embed="rId3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63056" y="0"/>
            <a:ext cx="3002828" cy="1689091"/>
          </a:xfrm>
          <a:prstGeom prst="rect">
            <a:avLst/>
          </a:prstGeom>
          <a:blipFill dpi="0" rotWithShape="1">
            <a:blip r:embed="rId4" cstate="print"/>
            <a:srcRect/>
            <a:tile tx="-165100" ty="-514350" sx="57000" sy="5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26113" y="0"/>
            <a:ext cx="3002828" cy="1689091"/>
          </a:xfrm>
          <a:prstGeom prst="rect">
            <a:avLst/>
          </a:prstGeom>
          <a:blipFill>
            <a:blip r:embed="rId5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758959"/>
            <a:ext cx="3002828" cy="1689091"/>
          </a:xfrm>
          <a:prstGeom prst="rect">
            <a:avLst/>
          </a:prstGeom>
          <a:blipFill dpi="0" rotWithShape="1">
            <a:blip r:embed="rId6" cstate="print"/>
            <a:srcRect/>
            <a:tile tx="-222250" ty="-279400" sx="95000" sy="9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63056" y="1758959"/>
            <a:ext cx="3002828" cy="1689091"/>
          </a:xfrm>
          <a:prstGeom prst="rect">
            <a:avLst/>
          </a:prstGeom>
          <a:blipFill>
            <a:blip r:embed="rId7" cstate="print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26113" y="1758959"/>
            <a:ext cx="3002828" cy="1689091"/>
          </a:xfrm>
          <a:prstGeom prst="rect">
            <a:avLst/>
          </a:prstGeom>
          <a:blipFill dpi="0" rotWithShape="1">
            <a:blip r:embed="rId8" cstate="print"/>
            <a:srcRect/>
            <a:stretch>
              <a:fillRect l="11000" t="-3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2" y="3521098"/>
            <a:ext cx="3002828" cy="33369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激光粉尘仪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环境监测系统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63056" y="3521098"/>
            <a:ext cx="3002828" cy="1689091"/>
          </a:xfrm>
          <a:prstGeom prst="rect">
            <a:avLst/>
          </a:prstGeom>
          <a:blipFill dpi="0" rotWithShape="1">
            <a:blip r:embed="rId9" cstate="print"/>
            <a:srcRect/>
            <a:tile tx="101600" ty="-10160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132073" y="3521098"/>
            <a:ext cx="3002828" cy="1689091"/>
          </a:xfrm>
          <a:prstGeom prst="rect">
            <a:avLst/>
          </a:prstGeom>
          <a:blipFill dpi="0" rotWithShape="1">
            <a:blip r:embed="rId10" cstate="print"/>
            <a:srcRect/>
            <a:tile tx="0" ty="-215900" sx="59000" sy="5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76500" y="5283237"/>
            <a:ext cx="1733550" cy="704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8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zh-CN" altLang="en-US" sz="8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00450" y="5366640"/>
            <a:ext cx="7962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公司与多家科研单位具有长期合作关系，在行业专家的指导下利用自身的技术优势，不断创新，提高了产品的测量准确度及使用寿命。使仪器具有使用范围广，测量精度高，量程范围宽，稳定性好，功耗低，抗干扰能力强等特点，保证了仪器在复杂环境下检测数据的准确性。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6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8360.gi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49219" y="1604179"/>
            <a:ext cx="1451212" cy="3684327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9171296" y="-313899"/>
            <a:ext cx="3020704" cy="2297372"/>
            <a:chOff x="9171296" y="-313899"/>
            <a:chExt cx="3020704" cy="2297372"/>
          </a:xfrm>
        </p:grpSpPr>
        <p:sp>
          <p:nvSpPr>
            <p:cNvPr id="24" name="矩形 23"/>
            <p:cNvSpPr/>
            <p:nvPr/>
          </p:nvSpPr>
          <p:spPr>
            <a:xfrm>
              <a:off x="9171296" y="0"/>
              <a:ext cx="3020704" cy="16786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 descr="aqm1000.gif"/>
            <p:cNvPicPr>
              <a:picLocks noChangeAspect="1"/>
            </p:cNvPicPr>
            <p:nvPr/>
          </p:nvPicPr>
          <p:blipFill>
            <a:blip r:embed="rId12" cstate="print">
              <a:lum bright="10000"/>
            </a:blip>
            <a:stretch>
              <a:fillRect/>
            </a:stretch>
          </p:blipFill>
          <p:spPr>
            <a:xfrm>
              <a:off x="9608025" y="-313899"/>
              <a:ext cx="2297372" cy="2297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0356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模块化定制服务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80212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噪声监测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28708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温湿度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77204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风速风向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25700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有毒有害气体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3987" y="2636490"/>
            <a:ext cx="1422894" cy="1249251"/>
            <a:chOff x="553792" y="2768958"/>
            <a:chExt cx="1422894" cy="1249251"/>
          </a:xfrm>
          <a:solidFill>
            <a:schemeClr val="accent1"/>
          </a:solidFill>
          <a:effectLst>
            <a:reflection blurRad="6350" stA="52000" endA="300" endPos="35000" dist="25400" dir="5400000" sy="-100000" algn="bl" rotWithShape="0"/>
          </a:effectLst>
        </p:grpSpPr>
        <p:sp>
          <p:nvSpPr>
            <p:cNvPr id="11" name="矩形 10"/>
            <p:cNvSpPr/>
            <p:nvPr/>
          </p:nvSpPr>
          <p:spPr>
            <a:xfrm>
              <a:off x="553792" y="2768958"/>
              <a:ext cx="1249251" cy="12492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粉尘监测（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PM2.5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1712891" y="2891531"/>
              <a:ext cx="283335" cy="2442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17771" y="5316436"/>
            <a:ext cx="11250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为了进一步满足客户的需求，我公司推出了模块化定制服务，可根据客户要求将粉尘、噪声、温湿度、风速风向、大气压、有毒有害气体、负氧离子等环境监测设备作为定制模块进行自由组合，结合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显示及有线或无线传输通讯方式形成实时环境监测系统，充分满足不同用户的监测要求。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7115" y="5355694"/>
            <a:ext cx="7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674196" y="2636490"/>
            <a:ext cx="1249251" cy="12492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负氧离子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49015" y="309420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＋</a:t>
            </a:r>
            <a:endParaRPr lang="zh-CN" alt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66442" y="3069187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＋</a:t>
            </a:r>
            <a:endParaRPr lang="zh-CN" alt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31468" y="3055540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＋</a:t>
            </a:r>
            <a:endParaRPr lang="zh-CN" alt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82849" y="3055540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＋</a:t>
            </a:r>
            <a:endParaRPr lang="zh-CN" alt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34228" y="304189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＋</a:t>
            </a:r>
            <a:endParaRPr lang="zh-CN" alt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382814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5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05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成功案例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公司在石油、建筑、安全、化工、环保、电子、冶金、机械、光学、通讯、科研教学、医疗卫生、疾控等领域建立了众多长期合作伙伴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 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05466" y="1528550"/>
            <a:ext cx="10317708" cy="119181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黑体" pitchFamily="49" charset="-122"/>
                <a:ea typeface="黑体" pitchFamily="49" charset="-122"/>
              </a:rPr>
              <a:t>为客户提供</a:t>
            </a:r>
            <a:r>
              <a:rPr lang="zh-CN" altLang="en-US" sz="3200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粉尘检测设备</a:t>
            </a:r>
            <a:r>
              <a:rPr lang="zh-CN" altLang="en-US" sz="3200" dirty="0" smtClean="0">
                <a:latin typeface="黑体" pitchFamily="49" charset="-122"/>
                <a:ea typeface="黑体" pitchFamily="49" charset="-122"/>
              </a:rPr>
              <a:t>及</a:t>
            </a:r>
            <a:r>
              <a:rPr lang="zh-CN" altLang="en-US" sz="3200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空气质量监测解决方案</a:t>
            </a:r>
            <a:r>
              <a:rPr lang="zh-CN" altLang="en-US" sz="3200" dirty="0" smtClean="0">
                <a:latin typeface="黑体" pitchFamily="49" charset="-122"/>
                <a:ea typeface="黑体" pitchFamily="49" charset="-122"/>
              </a:rPr>
              <a:t>，以优质的产品和热情周到的服务赢得了用户的</a:t>
            </a:r>
            <a:r>
              <a:rPr lang="zh-CN" altLang="en-US" sz="3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广泛赞誉</a:t>
            </a:r>
            <a:r>
              <a:rPr lang="zh-CN" altLang="en-US" sz="3200" dirty="0" smtClean="0">
                <a:latin typeface="黑体" pitchFamily="49" charset="-122"/>
                <a:ea typeface="黑体" pitchFamily="49" charset="-122"/>
              </a:rPr>
              <a:t>！</a:t>
            </a:r>
            <a:endParaRPr lang="zh-CN" altLang="en-US" sz="3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35478" y="93575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河北先河环保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506356" y="100283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大唐电厂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638269" y="6895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山西煤矿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850932" y="28735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清华大学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116507" y="290063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天津大学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534821" y="73056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中国环境科学院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635477" y="10448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广东城管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800752" y="40375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厦门环保局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446998" y="23884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唐山菩提岛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610309" y="28735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福田汽车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53636" y="29342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东戴河旅游区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044752" y="4230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中国计量院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1320" y="10645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长城汽车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72313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155101"/>
            <a:ext cx="40124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成功案例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上海合作项目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0" y="1628065"/>
            <a:ext cx="33147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2015</a:t>
            </a:r>
            <a:r>
              <a:rPr lang="zh-CN" altLang="en-US" sz="3600" dirty="0" smtClean="0"/>
              <a:t>年</a:t>
            </a:r>
            <a:endParaRPr lang="en-US" sz="3600" dirty="0"/>
          </a:p>
        </p:txBody>
      </p:sp>
      <p:sp>
        <p:nvSpPr>
          <p:cNvPr id="7" name="Rectangle 29"/>
          <p:cNvSpPr/>
          <p:nvPr/>
        </p:nvSpPr>
        <p:spPr>
          <a:xfrm>
            <a:off x="3462500" y="4264409"/>
            <a:ext cx="87295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为上海市环境质量监控提供有力保障。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8"/>
          <p:cNvSpPr/>
          <p:nvPr/>
        </p:nvSpPr>
        <p:spPr>
          <a:xfrm>
            <a:off x="6662901" y="1627626"/>
            <a:ext cx="3123546" cy="2535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我公司与上海公司合作，将</a:t>
            </a: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LD-5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激光粉尘仪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广泛应用于上海地铁、港区码头的扬尘噪声监测设备中。</a:t>
            </a: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44"/>
          <p:cNvSpPr/>
          <p:nvPr/>
        </p:nvSpPr>
        <p:spPr>
          <a:xfrm>
            <a:off x="3462500" y="1627626"/>
            <a:ext cx="3052601" cy="2535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11778" y="2940970"/>
            <a:ext cx="3150722" cy="372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上海地铁隧道及沿线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1779" y="3439422"/>
            <a:ext cx="31507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上海港区码头</a:t>
            </a:r>
          </a:p>
          <a:p>
            <a:pPr>
              <a:lnSpc>
                <a:spcPct val="125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33055" y="1630481"/>
            <a:ext cx="3076130" cy="253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314054" y="3905718"/>
            <a:ext cx="3150722" cy="679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上海建筑工地</a:t>
            </a:r>
          </a:p>
          <a:p>
            <a:pPr>
              <a:lnSpc>
                <a:spcPct val="125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3275" y="4486281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扬尘监测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105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9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9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346173"/>
            <a:ext cx="4012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4250" y="1714500"/>
            <a:ext cx="5715000" cy="428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934450" y="1714500"/>
            <a:ext cx="2844800" cy="428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坚持以“聚同道、合力盛”为经营原则，以“合力共嬴”为经营理念，以客户为中心，不断提高自身的技术水平及产品性能，为客户提供更精准、性价比更高、使用更便捷的产品是我公司的发展方向。公司愿与社会各界朋友携手，为我国的环保、环境监测领域贡献一份力量！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447675" y="3964461"/>
            <a:ext cx="5244768" cy="924632"/>
            <a:chOff x="447675" y="3964461"/>
            <a:chExt cx="5244768" cy="924632"/>
          </a:xfrm>
        </p:grpSpPr>
        <p:sp>
          <p:nvSpPr>
            <p:cNvPr id="8" name="文本框 7"/>
            <p:cNvSpPr txBox="1"/>
            <p:nvPr/>
          </p:nvSpPr>
          <p:spPr>
            <a:xfrm>
              <a:off x="1304925" y="3964461"/>
              <a:ext cx="1476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邮箱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4925" y="4550539"/>
              <a:ext cx="1476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47675" y="4000500"/>
              <a:ext cx="857250" cy="857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>
              <a:spLocks noChangeAspect="1"/>
            </p:cNvSpPr>
            <p:nvPr/>
          </p:nvSpPr>
          <p:spPr>
            <a:xfrm>
              <a:off x="707150" y="4249125"/>
              <a:ext cx="334162" cy="360000"/>
            </a:xfrm>
            <a:custGeom>
              <a:avLst/>
              <a:gdLst>
                <a:gd name="connsiteX0" fmla="*/ 2149595 w 4366834"/>
                <a:gd name="connsiteY0" fmla="*/ 2482640 h 4704489"/>
                <a:gd name="connsiteX1" fmla="*/ 2102840 w 4366834"/>
                <a:gd name="connsiteY1" fmla="*/ 2492080 h 4704489"/>
                <a:gd name="connsiteX2" fmla="*/ 2012340 w 4366834"/>
                <a:gd name="connsiteY2" fmla="*/ 2628611 h 4704489"/>
                <a:gd name="connsiteX3" fmla="*/ 2160516 w 4366834"/>
                <a:gd name="connsiteY3" fmla="*/ 2776787 h 4704489"/>
                <a:gd name="connsiteX4" fmla="*/ 2308692 w 4366834"/>
                <a:gd name="connsiteY4" fmla="*/ 2628611 h 4704489"/>
                <a:gd name="connsiteX5" fmla="*/ 2218193 w 4366834"/>
                <a:gd name="connsiteY5" fmla="*/ 2492080 h 4704489"/>
                <a:gd name="connsiteX6" fmla="*/ 2171438 w 4366834"/>
                <a:gd name="connsiteY6" fmla="*/ 2482640 h 4704489"/>
                <a:gd name="connsiteX7" fmla="*/ 2160518 w 4366834"/>
                <a:gd name="connsiteY7" fmla="*/ 951351 h 4704489"/>
                <a:gd name="connsiteX8" fmla="*/ 2302218 w 4366834"/>
                <a:gd name="connsiteY8" fmla="*/ 1093052 h 4704489"/>
                <a:gd name="connsiteX9" fmla="*/ 2302218 w 4366834"/>
                <a:gd name="connsiteY9" fmla="*/ 2314238 h 4704489"/>
                <a:gd name="connsiteX10" fmla="*/ 2353661 w 4366834"/>
                <a:gd name="connsiteY10" fmla="*/ 2342160 h 4704489"/>
                <a:gd name="connsiteX11" fmla="*/ 2505965 w 4366834"/>
                <a:gd name="connsiteY11" fmla="*/ 2628611 h 4704489"/>
                <a:gd name="connsiteX12" fmla="*/ 2160517 w 4366834"/>
                <a:gd name="connsiteY12" fmla="*/ 2974059 h 4704489"/>
                <a:gd name="connsiteX13" fmla="*/ 1815069 w 4366834"/>
                <a:gd name="connsiteY13" fmla="*/ 2628611 h 4704489"/>
                <a:gd name="connsiteX14" fmla="*/ 1967374 w 4366834"/>
                <a:gd name="connsiteY14" fmla="*/ 2342160 h 4704489"/>
                <a:gd name="connsiteX15" fmla="*/ 2018817 w 4366834"/>
                <a:gd name="connsiteY15" fmla="*/ 2314238 h 4704489"/>
                <a:gd name="connsiteX16" fmla="*/ 2018817 w 4366834"/>
                <a:gd name="connsiteY16" fmla="*/ 1093052 h 4704489"/>
                <a:gd name="connsiteX17" fmla="*/ 2163170 w 4366834"/>
                <a:gd name="connsiteY17" fmla="*/ 761506 h 4704489"/>
                <a:gd name="connsiteX18" fmla="*/ 383357 w 4366834"/>
                <a:gd name="connsiteY18" fmla="*/ 2541318 h 4704489"/>
                <a:gd name="connsiteX19" fmla="*/ 2163170 w 4366834"/>
                <a:gd name="connsiteY19" fmla="*/ 4321131 h 4704489"/>
                <a:gd name="connsiteX20" fmla="*/ 3942983 w 4366834"/>
                <a:gd name="connsiteY20" fmla="*/ 2541318 h 4704489"/>
                <a:gd name="connsiteX21" fmla="*/ 2163170 w 4366834"/>
                <a:gd name="connsiteY21" fmla="*/ 761506 h 4704489"/>
                <a:gd name="connsiteX22" fmla="*/ 1914854 w 4366834"/>
                <a:gd name="connsiteY22" fmla="*/ 0 h 4704489"/>
                <a:gd name="connsiteX23" fmla="*/ 2451372 w 4366834"/>
                <a:gd name="connsiteY23" fmla="*/ 0 h 4704489"/>
                <a:gd name="connsiteX24" fmla="*/ 2451372 w 4366834"/>
                <a:gd name="connsiteY24" fmla="*/ 398363 h 4704489"/>
                <a:gd name="connsiteX25" fmla="*/ 2492601 w 4366834"/>
                <a:gd name="connsiteY25" fmla="*/ 403072 h 4704489"/>
                <a:gd name="connsiteX26" fmla="*/ 3372621 w 4366834"/>
                <a:gd name="connsiteY26" fmla="*/ 747583 h 4704489"/>
                <a:gd name="connsiteX27" fmla="*/ 3532765 w 4366834"/>
                <a:gd name="connsiteY27" fmla="*/ 867337 h 4704489"/>
                <a:gd name="connsiteX28" fmla="*/ 3733861 w 4366834"/>
                <a:gd name="connsiteY28" fmla="*/ 666241 h 4704489"/>
                <a:gd name="connsiteX29" fmla="*/ 3498760 w 4366834"/>
                <a:gd name="connsiteY29" fmla="*/ 431140 h 4704489"/>
                <a:gd name="connsiteX30" fmla="*/ 3711472 w 4366834"/>
                <a:gd name="connsiteY30" fmla="*/ 218428 h 4704489"/>
                <a:gd name="connsiteX31" fmla="*/ 4366834 w 4366834"/>
                <a:gd name="connsiteY31" fmla="*/ 873790 h 4704489"/>
                <a:gd name="connsiteX32" fmla="*/ 4154122 w 4366834"/>
                <a:gd name="connsiteY32" fmla="*/ 1086502 h 4704489"/>
                <a:gd name="connsiteX33" fmla="*/ 3919022 w 4366834"/>
                <a:gd name="connsiteY33" fmla="*/ 851401 h 4704489"/>
                <a:gd name="connsiteX34" fmla="*/ 3724157 w 4366834"/>
                <a:gd name="connsiteY34" fmla="*/ 1046266 h 4704489"/>
                <a:gd name="connsiteX35" fmla="*/ 3832379 w 4366834"/>
                <a:gd name="connsiteY35" fmla="*/ 1165341 h 4704489"/>
                <a:gd name="connsiteX36" fmla="*/ 4326342 w 4366834"/>
                <a:gd name="connsiteY36" fmla="*/ 2541318 h 4704489"/>
                <a:gd name="connsiteX37" fmla="*/ 2163171 w 4366834"/>
                <a:gd name="connsiteY37" fmla="*/ 4704489 h 4704489"/>
                <a:gd name="connsiteX38" fmla="*/ 0 w 4366834"/>
                <a:gd name="connsiteY38" fmla="*/ 2541318 h 4704489"/>
                <a:gd name="connsiteX39" fmla="*/ 1727217 w 4366834"/>
                <a:gd name="connsiteY39" fmla="*/ 422095 h 4704489"/>
                <a:gd name="connsiteX40" fmla="*/ 1914854 w 4366834"/>
                <a:gd name="connsiteY40" fmla="*/ 393458 h 470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366834" h="4704489">
                  <a:moveTo>
                    <a:pt x="2149595" y="2482640"/>
                  </a:moveTo>
                  <a:lnTo>
                    <a:pt x="2102840" y="2492080"/>
                  </a:lnTo>
                  <a:cubicBezTo>
                    <a:pt x="2049657" y="2514574"/>
                    <a:pt x="2012340" y="2567235"/>
                    <a:pt x="2012340" y="2628611"/>
                  </a:cubicBezTo>
                  <a:cubicBezTo>
                    <a:pt x="2012340" y="2710446"/>
                    <a:pt x="2078681" y="2776787"/>
                    <a:pt x="2160516" y="2776787"/>
                  </a:cubicBezTo>
                  <a:cubicBezTo>
                    <a:pt x="2242351" y="2776787"/>
                    <a:pt x="2308692" y="2710446"/>
                    <a:pt x="2308692" y="2628611"/>
                  </a:cubicBezTo>
                  <a:cubicBezTo>
                    <a:pt x="2308692" y="2567235"/>
                    <a:pt x="2271375" y="2514574"/>
                    <a:pt x="2218193" y="2492080"/>
                  </a:cubicBezTo>
                  <a:lnTo>
                    <a:pt x="2171438" y="2482640"/>
                  </a:lnTo>
                  <a:close/>
                  <a:moveTo>
                    <a:pt x="2160518" y="951351"/>
                  </a:moveTo>
                  <a:lnTo>
                    <a:pt x="2302218" y="1093052"/>
                  </a:lnTo>
                  <a:lnTo>
                    <a:pt x="2302218" y="2314238"/>
                  </a:lnTo>
                  <a:lnTo>
                    <a:pt x="2353661" y="2342160"/>
                  </a:lnTo>
                  <a:cubicBezTo>
                    <a:pt x="2445550" y="2404240"/>
                    <a:pt x="2505965" y="2509370"/>
                    <a:pt x="2505965" y="2628611"/>
                  </a:cubicBezTo>
                  <a:cubicBezTo>
                    <a:pt x="2505965" y="2819397"/>
                    <a:pt x="2351303" y="2974059"/>
                    <a:pt x="2160517" y="2974059"/>
                  </a:cubicBezTo>
                  <a:cubicBezTo>
                    <a:pt x="1969731" y="2974059"/>
                    <a:pt x="1815069" y="2819397"/>
                    <a:pt x="1815069" y="2628611"/>
                  </a:cubicBezTo>
                  <a:cubicBezTo>
                    <a:pt x="1815069" y="2509370"/>
                    <a:pt x="1875484" y="2404240"/>
                    <a:pt x="1967374" y="2342160"/>
                  </a:cubicBezTo>
                  <a:lnTo>
                    <a:pt x="2018817" y="2314238"/>
                  </a:lnTo>
                  <a:lnTo>
                    <a:pt x="2018817" y="1093052"/>
                  </a:lnTo>
                  <a:close/>
                  <a:moveTo>
                    <a:pt x="2163170" y="761506"/>
                  </a:moveTo>
                  <a:cubicBezTo>
                    <a:pt x="1180206" y="761506"/>
                    <a:pt x="383357" y="1558354"/>
                    <a:pt x="383357" y="2541318"/>
                  </a:cubicBezTo>
                  <a:cubicBezTo>
                    <a:pt x="383357" y="3524282"/>
                    <a:pt x="1180206" y="4321131"/>
                    <a:pt x="2163170" y="4321131"/>
                  </a:cubicBezTo>
                  <a:cubicBezTo>
                    <a:pt x="3146134" y="4321131"/>
                    <a:pt x="3942983" y="3524282"/>
                    <a:pt x="3942983" y="2541318"/>
                  </a:cubicBezTo>
                  <a:cubicBezTo>
                    <a:pt x="3942983" y="1558354"/>
                    <a:pt x="3146134" y="761506"/>
                    <a:pt x="2163170" y="761506"/>
                  </a:cubicBezTo>
                  <a:close/>
                  <a:moveTo>
                    <a:pt x="1914854" y="0"/>
                  </a:moveTo>
                  <a:lnTo>
                    <a:pt x="2451372" y="0"/>
                  </a:lnTo>
                  <a:lnTo>
                    <a:pt x="2451372" y="398363"/>
                  </a:lnTo>
                  <a:lnTo>
                    <a:pt x="2492601" y="403072"/>
                  </a:lnTo>
                  <a:cubicBezTo>
                    <a:pt x="2814843" y="452310"/>
                    <a:pt x="3113687" y="572651"/>
                    <a:pt x="3372621" y="747583"/>
                  </a:cubicBezTo>
                  <a:lnTo>
                    <a:pt x="3532765" y="867337"/>
                  </a:lnTo>
                  <a:lnTo>
                    <a:pt x="3733861" y="666241"/>
                  </a:lnTo>
                  <a:lnTo>
                    <a:pt x="3498760" y="431140"/>
                  </a:lnTo>
                  <a:lnTo>
                    <a:pt x="3711472" y="218428"/>
                  </a:lnTo>
                  <a:lnTo>
                    <a:pt x="4366834" y="873790"/>
                  </a:lnTo>
                  <a:lnTo>
                    <a:pt x="4154122" y="1086502"/>
                  </a:lnTo>
                  <a:lnTo>
                    <a:pt x="3919022" y="851401"/>
                  </a:lnTo>
                  <a:lnTo>
                    <a:pt x="3724157" y="1046266"/>
                  </a:lnTo>
                  <a:lnTo>
                    <a:pt x="3832379" y="1165341"/>
                  </a:lnTo>
                  <a:cubicBezTo>
                    <a:pt x="4140968" y="1539264"/>
                    <a:pt x="4326342" y="2018643"/>
                    <a:pt x="4326342" y="2541318"/>
                  </a:cubicBezTo>
                  <a:cubicBezTo>
                    <a:pt x="4326342" y="3736004"/>
                    <a:pt x="3357857" y="4704489"/>
                    <a:pt x="2163171" y="4704489"/>
                  </a:cubicBezTo>
                  <a:cubicBezTo>
                    <a:pt x="968485" y="4704489"/>
                    <a:pt x="0" y="3736004"/>
                    <a:pt x="0" y="2541318"/>
                  </a:cubicBezTo>
                  <a:cubicBezTo>
                    <a:pt x="0" y="1495968"/>
                    <a:pt x="741497" y="623803"/>
                    <a:pt x="1727217" y="422095"/>
                  </a:cubicBezTo>
                  <a:lnTo>
                    <a:pt x="1914854" y="3934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02723" y="4162005"/>
              <a:ext cx="2889720" cy="37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jdhs186@126.com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7675" y="5135024"/>
            <a:ext cx="5203825" cy="924632"/>
            <a:chOff x="447675" y="5135024"/>
            <a:chExt cx="5203825" cy="924632"/>
          </a:xfrm>
        </p:grpSpPr>
        <p:sp>
          <p:nvSpPr>
            <p:cNvPr id="9" name="文本框 8"/>
            <p:cNvSpPr txBox="1"/>
            <p:nvPr/>
          </p:nvSpPr>
          <p:spPr>
            <a:xfrm>
              <a:off x="1304925" y="5135024"/>
              <a:ext cx="1476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网址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04925" y="5721102"/>
              <a:ext cx="1476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47675" y="5143500"/>
              <a:ext cx="857250" cy="857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>
              <a:spLocks noChangeAspect="1"/>
            </p:cNvSpPr>
            <p:nvPr/>
          </p:nvSpPr>
          <p:spPr>
            <a:xfrm>
              <a:off x="700738" y="5392125"/>
              <a:ext cx="351123" cy="360000"/>
            </a:xfrm>
            <a:custGeom>
              <a:avLst/>
              <a:gdLst>
                <a:gd name="connsiteX0" fmla="*/ 2429303 w 4858607"/>
                <a:gd name="connsiteY0" fmla="*/ 566170 h 4981435"/>
                <a:gd name="connsiteX1" fmla="*/ 408311 w 4858607"/>
                <a:gd name="connsiteY1" fmla="*/ 2468125 h 4981435"/>
                <a:gd name="connsiteX2" fmla="*/ 1023582 w 4858607"/>
                <a:gd name="connsiteY2" fmla="*/ 2468125 h 4981435"/>
                <a:gd name="connsiteX3" fmla="*/ 1023582 w 4858607"/>
                <a:gd name="connsiteY3" fmla="*/ 2523405 h 4981435"/>
                <a:gd name="connsiteX4" fmla="*/ 1028702 w 4858607"/>
                <a:gd name="connsiteY4" fmla="*/ 2523405 h 4981435"/>
                <a:gd name="connsiteX5" fmla="*/ 1028702 w 4858607"/>
                <a:gd name="connsiteY5" fmla="*/ 4599293 h 4981435"/>
                <a:gd name="connsiteX6" fmla="*/ 1675256 w 4858607"/>
                <a:gd name="connsiteY6" fmla="*/ 4599293 h 4981435"/>
                <a:gd name="connsiteX7" fmla="*/ 1675256 w 4858607"/>
                <a:gd name="connsiteY7" fmla="*/ 2850266 h 4981435"/>
                <a:gd name="connsiteX8" fmla="*/ 1675265 w 4858607"/>
                <a:gd name="connsiteY8" fmla="*/ 2850266 h 4981435"/>
                <a:gd name="connsiteX9" fmla="*/ 1675265 w 4858607"/>
                <a:gd name="connsiteY9" fmla="*/ 2850266 h 4981435"/>
                <a:gd name="connsiteX10" fmla="*/ 2801200 w 4858607"/>
                <a:gd name="connsiteY10" fmla="*/ 2850266 h 4981435"/>
                <a:gd name="connsiteX11" fmla="*/ 2801200 w 4858607"/>
                <a:gd name="connsiteY11" fmla="*/ 2850265 h 4981435"/>
                <a:gd name="connsiteX12" fmla="*/ 3183342 w 4858607"/>
                <a:gd name="connsiteY12" fmla="*/ 2850265 h 4981435"/>
                <a:gd name="connsiteX13" fmla="*/ 3183342 w 4858607"/>
                <a:gd name="connsiteY13" fmla="*/ 2850266 h 4981435"/>
                <a:gd name="connsiteX14" fmla="*/ 3183342 w 4858607"/>
                <a:gd name="connsiteY14" fmla="*/ 2850266 h 4981435"/>
                <a:gd name="connsiteX15" fmla="*/ 3183342 w 4858607"/>
                <a:gd name="connsiteY15" fmla="*/ 3232407 h 4981435"/>
                <a:gd name="connsiteX16" fmla="*/ 3183342 w 4858607"/>
                <a:gd name="connsiteY16" fmla="*/ 3232407 h 4981435"/>
                <a:gd name="connsiteX17" fmla="*/ 3183342 w 4858607"/>
                <a:gd name="connsiteY17" fmla="*/ 4599293 h 4981435"/>
                <a:gd name="connsiteX18" fmla="*/ 3829904 w 4858607"/>
                <a:gd name="connsiteY18" fmla="*/ 4599293 h 4981435"/>
                <a:gd name="connsiteX19" fmla="*/ 3829904 w 4858607"/>
                <a:gd name="connsiteY19" fmla="*/ 2523405 h 4981435"/>
                <a:gd name="connsiteX20" fmla="*/ 3835025 w 4858607"/>
                <a:gd name="connsiteY20" fmla="*/ 2523405 h 4981435"/>
                <a:gd name="connsiteX21" fmla="*/ 3835025 w 4858607"/>
                <a:gd name="connsiteY21" fmla="*/ 2468125 h 4981435"/>
                <a:gd name="connsiteX22" fmla="*/ 4450297 w 4858607"/>
                <a:gd name="connsiteY22" fmla="*/ 2468125 h 4981435"/>
                <a:gd name="connsiteX23" fmla="*/ 2429303 w 4858607"/>
                <a:gd name="connsiteY23" fmla="*/ 0 h 4981435"/>
                <a:gd name="connsiteX24" fmla="*/ 4858607 w 4858607"/>
                <a:gd name="connsiteY24" fmla="*/ 2286215 h 4981435"/>
                <a:gd name="connsiteX25" fmla="*/ 4858607 w 4858607"/>
                <a:gd name="connsiteY25" fmla="*/ 2468125 h 4981435"/>
                <a:gd name="connsiteX26" fmla="*/ 4858607 w 4858607"/>
                <a:gd name="connsiteY26" fmla="*/ 2468125 h 4981435"/>
                <a:gd name="connsiteX27" fmla="*/ 4858607 w 4858607"/>
                <a:gd name="connsiteY27" fmla="*/ 2850266 h 4981435"/>
                <a:gd name="connsiteX28" fmla="*/ 4858607 w 4858607"/>
                <a:gd name="connsiteY28" fmla="*/ 2850266 h 4981435"/>
                <a:gd name="connsiteX29" fmla="*/ 4858607 w 4858607"/>
                <a:gd name="connsiteY29" fmla="*/ 2852385 h 4981435"/>
                <a:gd name="connsiteX30" fmla="*/ 4856355 w 4858607"/>
                <a:gd name="connsiteY30" fmla="*/ 2850266 h 4981435"/>
                <a:gd name="connsiteX31" fmla="*/ 4212045 w 4858607"/>
                <a:gd name="connsiteY31" fmla="*/ 2850266 h 4981435"/>
                <a:gd name="connsiteX32" fmla="*/ 4212045 w 4858607"/>
                <a:gd name="connsiteY32" fmla="*/ 4981434 h 4981435"/>
                <a:gd name="connsiteX33" fmla="*/ 4088357 w 4858607"/>
                <a:gd name="connsiteY33" fmla="*/ 4981434 h 4981435"/>
                <a:gd name="connsiteX34" fmla="*/ 3829904 w 4858607"/>
                <a:gd name="connsiteY34" fmla="*/ 4981434 h 4981435"/>
                <a:gd name="connsiteX35" fmla="*/ 2924889 w 4858607"/>
                <a:gd name="connsiteY35" fmla="*/ 4981434 h 4981435"/>
                <a:gd name="connsiteX36" fmla="*/ 2924889 w 4858607"/>
                <a:gd name="connsiteY36" fmla="*/ 4981434 h 4981435"/>
                <a:gd name="connsiteX37" fmla="*/ 2801200 w 4858607"/>
                <a:gd name="connsiteY37" fmla="*/ 4981434 h 4981435"/>
                <a:gd name="connsiteX38" fmla="*/ 2801200 w 4858607"/>
                <a:gd name="connsiteY38" fmla="*/ 3232407 h 4981435"/>
                <a:gd name="connsiteX39" fmla="*/ 2057397 w 4858607"/>
                <a:gd name="connsiteY39" fmla="*/ 3232407 h 4981435"/>
                <a:gd name="connsiteX40" fmla="*/ 2057397 w 4858607"/>
                <a:gd name="connsiteY40" fmla="*/ 4981435 h 4981435"/>
                <a:gd name="connsiteX41" fmla="*/ 1675256 w 4858607"/>
                <a:gd name="connsiteY41" fmla="*/ 4981435 h 4981435"/>
                <a:gd name="connsiteX42" fmla="*/ 1675256 w 4858607"/>
                <a:gd name="connsiteY42" fmla="*/ 4981434 h 4981435"/>
                <a:gd name="connsiteX43" fmla="*/ 1028702 w 4858607"/>
                <a:gd name="connsiteY43" fmla="*/ 4981434 h 4981435"/>
                <a:gd name="connsiteX44" fmla="*/ 733573 w 4858607"/>
                <a:gd name="connsiteY44" fmla="*/ 4981434 h 4981435"/>
                <a:gd name="connsiteX45" fmla="*/ 646561 w 4858607"/>
                <a:gd name="connsiteY45" fmla="*/ 4981434 h 4981435"/>
                <a:gd name="connsiteX46" fmla="*/ 646561 w 4858607"/>
                <a:gd name="connsiteY46" fmla="*/ 2850266 h 4981435"/>
                <a:gd name="connsiteX47" fmla="*/ 2253 w 4858607"/>
                <a:gd name="connsiteY47" fmla="*/ 2850266 h 4981435"/>
                <a:gd name="connsiteX48" fmla="*/ 0 w 4858607"/>
                <a:gd name="connsiteY48" fmla="*/ 2852385 h 4981435"/>
                <a:gd name="connsiteX49" fmla="*/ 0 w 4858607"/>
                <a:gd name="connsiteY49" fmla="*/ 2850266 h 4981435"/>
                <a:gd name="connsiteX50" fmla="*/ 0 w 4858607"/>
                <a:gd name="connsiteY50" fmla="*/ 2850266 h 4981435"/>
                <a:gd name="connsiteX51" fmla="*/ 0 w 4858607"/>
                <a:gd name="connsiteY51" fmla="*/ 2468125 h 4981435"/>
                <a:gd name="connsiteX52" fmla="*/ 0 w 4858607"/>
                <a:gd name="connsiteY52" fmla="*/ 2468125 h 4981435"/>
                <a:gd name="connsiteX53" fmla="*/ 0 w 4858607"/>
                <a:gd name="connsiteY53" fmla="*/ 2286215 h 498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58607" h="4981435">
                  <a:moveTo>
                    <a:pt x="2429303" y="566170"/>
                  </a:moveTo>
                  <a:lnTo>
                    <a:pt x="408311" y="2468125"/>
                  </a:lnTo>
                  <a:lnTo>
                    <a:pt x="1023582" y="2468125"/>
                  </a:lnTo>
                  <a:lnTo>
                    <a:pt x="1023582" y="2523405"/>
                  </a:lnTo>
                  <a:lnTo>
                    <a:pt x="1028702" y="2523405"/>
                  </a:lnTo>
                  <a:lnTo>
                    <a:pt x="1028702" y="4599293"/>
                  </a:lnTo>
                  <a:lnTo>
                    <a:pt x="1675256" y="4599293"/>
                  </a:lnTo>
                  <a:lnTo>
                    <a:pt x="1675256" y="2850266"/>
                  </a:lnTo>
                  <a:lnTo>
                    <a:pt x="1675265" y="2850266"/>
                  </a:lnTo>
                  <a:lnTo>
                    <a:pt x="1675265" y="2850266"/>
                  </a:lnTo>
                  <a:lnTo>
                    <a:pt x="2801200" y="2850266"/>
                  </a:lnTo>
                  <a:lnTo>
                    <a:pt x="2801200" y="2850265"/>
                  </a:lnTo>
                  <a:lnTo>
                    <a:pt x="3183342" y="2850265"/>
                  </a:lnTo>
                  <a:lnTo>
                    <a:pt x="3183342" y="2850266"/>
                  </a:lnTo>
                  <a:lnTo>
                    <a:pt x="3183342" y="2850266"/>
                  </a:lnTo>
                  <a:lnTo>
                    <a:pt x="3183342" y="3232407"/>
                  </a:lnTo>
                  <a:lnTo>
                    <a:pt x="3183342" y="3232407"/>
                  </a:lnTo>
                  <a:lnTo>
                    <a:pt x="3183342" y="4599293"/>
                  </a:lnTo>
                  <a:lnTo>
                    <a:pt x="3829904" y="4599293"/>
                  </a:lnTo>
                  <a:lnTo>
                    <a:pt x="3829904" y="2523405"/>
                  </a:lnTo>
                  <a:lnTo>
                    <a:pt x="3835025" y="2523405"/>
                  </a:lnTo>
                  <a:lnTo>
                    <a:pt x="3835025" y="2468125"/>
                  </a:lnTo>
                  <a:lnTo>
                    <a:pt x="4450297" y="2468125"/>
                  </a:lnTo>
                  <a:close/>
                  <a:moveTo>
                    <a:pt x="2429303" y="0"/>
                  </a:moveTo>
                  <a:lnTo>
                    <a:pt x="4858607" y="2286215"/>
                  </a:lnTo>
                  <a:lnTo>
                    <a:pt x="4858607" y="2468125"/>
                  </a:lnTo>
                  <a:lnTo>
                    <a:pt x="4858607" y="2468125"/>
                  </a:lnTo>
                  <a:lnTo>
                    <a:pt x="4858607" y="2850266"/>
                  </a:lnTo>
                  <a:lnTo>
                    <a:pt x="4858607" y="2850266"/>
                  </a:lnTo>
                  <a:lnTo>
                    <a:pt x="4858607" y="2852385"/>
                  </a:lnTo>
                  <a:lnTo>
                    <a:pt x="4856355" y="2850266"/>
                  </a:lnTo>
                  <a:lnTo>
                    <a:pt x="4212045" y="2850266"/>
                  </a:lnTo>
                  <a:lnTo>
                    <a:pt x="4212045" y="4981434"/>
                  </a:lnTo>
                  <a:lnTo>
                    <a:pt x="4088357" y="4981434"/>
                  </a:lnTo>
                  <a:lnTo>
                    <a:pt x="3829904" y="4981434"/>
                  </a:lnTo>
                  <a:lnTo>
                    <a:pt x="2924889" y="4981434"/>
                  </a:lnTo>
                  <a:lnTo>
                    <a:pt x="2924889" y="4981434"/>
                  </a:lnTo>
                  <a:lnTo>
                    <a:pt x="2801200" y="4981434"/>
                  </a:lnTo>
                  <a:lnTo>
                    <a:pt x="2801200" y="3232407"/>
                  </a:lnTo>
                  <a:lnTo>
                    <a:pt x="2057397" y="3232407"/>
                  </a:lnTo>
                  <a:lnTo>
                    <a:pt x="2057397" y="4981435"/>
                  </a:lnTo>
                  <a:lnTo>
                    <a:pt x="1675256" y="4981435"/>
                  </a:lnTo>
                  <a:lnTo>
                    <a:pt x="1675256" y="4981434"/>
                  </a:lnTo>
                  <a:lnTo>
                    <a:pt x="1028702" y="4981434"/>
                  </a:lnTo>
                  <a:lnTo>
                    <a:pt x="733573" y="4981434"/>
                  </a:lnTo>
                  <a:lnTo>
                    <a:pt x="646561" y="4981434"/>
                  </a:lnTo>
                  <a:lnTo>
                    <a:pt x="646561" y="2850266"/>
                  </a:lnTo>
                  <a:lnTo>
                    <a:pt x="2253" y="2850266"/>
                  </a:lnTo>
                  <a:lnTo>
                    <a:pt x="0" y="2852385"/>
                  </a:lnTo>
                  <a:lnTo>
                    <a:pt x="0" y="2850266"/>
                  </a:lnTo>
                  <a:lnTo>
                    <a:pt x="0" y="2850266"/>
                  </a:lnTo>
                  <a:lnTo>
                    <a:pt x="0" y="2468125"/>
                  </a:lnTo>
                  <a:lnTo>
                    <a:pt x="0" y="2468125"/>
                  </a:lnTo>
                  <a:lnTo>
                    <a:pt x="0" y="22862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61780" y="5302333"/>
              <a:ext cx="2889720" cy="37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www.jdhs186.com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7675" y="2852053"/>
            <a:ext cx="5203825" cy="889759"/>
            <a:chOff x="447675" y="2852053"/>
            <a:chExt cx="5203825" cy="889759"/>
          </a:xfrm>
        </p:grpSpPr>
        <p:sp>
          <p:nvSpPr>
            <p:cNvPr id="7" name="文本框 6"/>
            <p:cNvSpPr txBox="1"/>
            <p:nvPr/>
          </p:nvSpPr>
          <p:spPr>
            <a:xfrm>
              <a:off x="1304925" y="2852053"/>
              <a:ext cx="1476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电话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47675" y="2857500"/>
              <a:ext cx="857250" cy="857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>
              <a:spLocks noChangeAspect="1"/>
            </p:cNvSpPr>
            <p:nvPr/>
          </p:nvSpPr>
          <p:spPr>
            <a:xfrm>
              <a:off x="686031" y="3106125"/>
              <a:ext cx="364369" cy="360000"/>
            </a:xfrm>
            <a:custGeom>
              <a:avLst/>
              <a:gdLst>
                <a:gd name="connsiteX0" fmla="*/ 3577275 w 5691115"/>
                <a:gd name="connsiteY0" fmla="*/ 3207225 h 5622876"/>
                <a:gd name="connsiteX1" fmla="*/ 3268639 w 5691115"/>
                <a:gd name="connsiteY1" fmla="*/ 3515861 h 5622876"/>
                <a:gd name="connsiteX2" fmla="*/ 3268639 w 5691115"/>
                <a:gd name="connsiteY2" fmla="*/ 5089053 h 5622876"/>
                <a:gd name="connsiteX3" fmla="*/ 3577275 w 5691115"/>
                <a:gd name="connsiteY3" fmla="*/ 5397689 h 5622876"/>
                <a:gd name="connsiteX4" fmla="*/ 5150467 w 5691115"/>
                <a:gd name="connsiteY4" fmla="*/ 5397689 h 5622876"/>
                <a:gd name="connsiteX5" fmla="*/ 5459103 w 5691115"/>
                <a:gd name="connsiteY5" fmla="*/ 5089053 h 5622876"/>
                <a:gd name="connsiteX6" fmla="*/ 5459103 w 5691115"/>
                <a:gd name="connsiteY6" fmla="*/ 3515861 h 5622876"/>
                <a:gd name="connsiteX7" fmla="*/ 5150467 w 5691115"/>
                <a:gd name="connsiteY7" fmla="*/ 3207225 h 5622876"/>
                <a:gd name="connsiteX8" fmla="*/ 533824 w 5691115"/>
                <a:gd name="connsiteY8" fmla="*/ 3207225 h 5622876"/>
                <a:gd name="connsiteX9" fmla="*/ 225188 w 5691115"/>
                <a:gd name="connsiteY9" fmla="*/ 3515861 h 5622876"/>
                <a:gd name="connsiteX10" fmla="*/ 225188 w 5691115"/>
                <a:gd name="connsiteY10" fmla="*/ 5089053 h 5622876"/>
                <a:gd name="connsiteX11" fmla="*/ 533824 w 5691115"/>
                <a:gd name="connsiteY11" fmla="*/ 5397689 h 5622876"/>
                <a:gd name="connsiteX12" fmla="*/ 2107016 w 5691115"/>
                <a:gd name="connsiteY12" fmla="*/ 5397689 h 5622876"/>
                <a:gd name="connsiteX13" fmla="*/ 2415652 w 5691115"/>
                <a:gd name="connsiteY13" fmla="*/ 5089053 h 5622876"/>
                <a:gd name="connsiteX14" fmla="*/ 2415652 w 5691115"/>
                <a:gd name="connsiteY14" fmla="*/ 3515861 h 5622876"/>
                <a:gd name="connsiteX15" fmla="*/ 2107016 w 5691115"/>
                <a:gd name="connsiteY15" fmla="*/ 3207225 h 5622876"/>
                <a:gd name="connsiteX16" fmla="*/ 3416507 w 5691115"/>
                <a:gd name="connsiteY16" fmla="*/ 2975212 h 5622876"/>
                <a:gd name="connsiteX17" fmla="*/ 5318059 w 5691115"/>
                <a:gd name="connsiteY17" fmla="*/ 2975212 h 5622876"/>
                <a:gd name="connsiteX18" fmla="*/ 5691115 w 5691115"/>
                <a:gd name="connsiteY18" fmla="*/ 3348268 h 5622876"/>
                <a:gd name="connsiteX19" fmla="*/ 5691115 w 5691115"/>
                <a:gd name="connsiteY19" fmla="*/ 5249820 h 5622876"/>
                <a:gd name="connsiteX20" fmla="*/ 5318059 w 5691115"/>
                <a:gd name="connsiteY20" fmla="*/ 5622876 h 5622876"/>
                <a:gd name="connsiteX21" fmla="*/ 3416507 w 5691115"/>
                <a:gd name="connsiteY21" fmla="*/ 5622876 h 5622876"/>
                <a:gd name="connsiteX22" fmla="*/ 3043451 w 5691115"/>
                <a:gd name="connsiteY22" fmla="*/ 5249820 h 5622876"/>
                <a:gd name="connsiteX23" fmla="*/ 3043451 w 5691115"/>
                <a:gd name="connsiteY23" fmla="*/ 3348268 h 5622876"/>
                <a:gd name="connsiteX24" fmla="*/ 3416507 w 5691115"/>
                <a:gd name="connsiteY24" fmla="*/ 2975212 h 5622876"/>
                <a:gd name="connsiteX25" fmla="*/ 373056 w 5691115"/>
                <a:gd name="connsiteY25" fmla="*/ 2975212 h 5622876"/>
                <a:gd name="connsiteX26" fmla="*/ 2274608 w 5691115"/>
                <a:gd name="connsiteY26" fmla="*/ 2975212 h 5622876"/>
                <a:gd name="connsiteX27" fmla="*/ 2647664 w 5691115"/>
                <a:gd name="connsiteY27" fmla="*/ 3348268 h 5622876"/>
                <a:gd name="connsiteX28" fmla="*/ 2647664 w 5691115"/>
                <a:gd name="connsiteY28" fmla="*/ 5249820 h 5622876"/>
                <a:gd name="connsiteX29" fmla="*/ 2274608 w 5691115"/>
                <a:gd name="connsiteY29" fmla="*/ 5622876 h 5622876"/>
                <a:gd name="connsiteX30" fmla="*/ 373056 w 5691115"/>
                <a:gd name="connsiteY30" fmla="*/ 5622876 h 5622876"/>
                <a:gd name="connsiteX31" fmla="*/ 0 w 5691115"/>
                <a:gd name="connsiteY31" fmla="*/ 5249820 h 5622876"/>
                <a:gd name="connsiteX32" fmla="*/ 0 w 5691115"/>
                <a:gd name="connsiteY32" fmla="*/ 3348268 h 5622876"/>
                <a:gd name="connsiteX33" fmla="*/ 373056 w 5691115"/>
                <a:gd name="connsiteY33" fmla="*/ 2975212 h 5622876"/>
                <a:gd name="connsiteX34" fmla="*/ 3577275 w 5691115"/>
                <a:gd name="connsiteY34" fmla="*/ 232013 h 5622876"/>
                <a:gd name="connsiteX35" fmla="*/ 3268639 w 5691115"/>
                <a:gd name="connsiteY35" fmla="*/ 540649 h 5622876"/>
                <a:gd name="connsiteX36" fmla="*/ 3268639 w 5691115"/>
                <a:gd name="connsiteY36" fmla="*/ 2113841 h 5622876"/>
                <a:gd name="connsiteX37" fmla="*/ 3577275 w 5691115"/>
                <a:gd name="connsiteY37" fmla="*/ 2422477 h 5622876"/>
                <a:gd name="connsiteX38" fmla="*/ 5150467 w 5691115"/>
                <a:gd name="connsiteY38" fmla="*/ 2422477 h 5622876"/>
                <a:gd name="connsiteX39" fmla="*/ 5459103 w 5691115"/>
                <a:gd name="connsiteY39" fmla="*/ 2113841 h 5622876"/>
                <a:gd name="connsiteX40" fmla="*/ 5459103 w 5691115"/>
                <a:gd name="connsiteY40" fmla="*/ 540649 h 5622876"/>
                <a:gd name="connsiteX41" fmla="*/ 5150467 w 5691115"/>
                <a:gd name="connsiteY41" fmla="*/ 232013 h 5622876"/>
                <a:gd name="connsiteX42" fmla="*/ 533824 w 5691115"/>
                <a:gd name="connsiteY42" fmla="*/ 232013 h 5622876"/>
                <a:gd name="connsiteX43" fmla="*/ 225188 w 5691115"/>
                <a:gd name="connsiteY43" fmla="*/ 540649 h 5622876"/>
                <a:gd name="connsiteX44" fmla="*/ 225188 w 5691115"/>
                <a:gd name="connsiteY44" fmla="*/ 2113841 h 5622876"/>
                <a:gd name="connsiteX45" fmla="*/ 533824 w 5691115"/>
                <a:gd name="connsiteY45" fmla="*/ 2422477 h 5622876"/>
                <a:gd name="connsiteX46" fmla="*/ 2107016 w 5691115"/>
                <a:gd name="connsiteY46" fmla="*/ 2422477 h 5622876"/>
                <a:gd name="connsiteX47" fmla="*/ 2415652 w 5691115"/>
                <a:gd name="connsiteY47" fmla="*/ 2113841 h 5622876"/>
                <a:gd name="connsiteX48" fmla="*/ 2415652 w 5691115"/>
                <a:gd name="connsiteY48" fmla="*/ 540649 h 5622876"/>
                <a:gd name="connsiteX49" fmla="*/ 2107016 w 5691115"/>
                <a:gd name="connsiteY49" fmla="*/ 232013 h 5622876"/>
                <a:gd name="connsiteX50" fmla="*/ 3416507 w 5691115"/>
                <a:gd name="connsiteY50" fmla="*/ 0 h 5622876"/>
                <a:gd name="connsiteX51" fmla="*/ 5318059 w 5691115"/>
                <a:gd name="connsiteY51" fmla="*/ 0 h 5622876"/>
                <a:gd name="connsiteX52" fmla="*/ 5691115 w 5691115"/>
                <a:gd name="connsiteY52" fmla="*/ 373056 h 5622876"/>
                <a:gd name="connsiteX53" fmla="*/ 5691115 w 5691115"/>
                <a:gd name="connsiteY53" fmla="*/ 2274608 h 5622876"/>
                <a:gd name="connsiteX54" fmla="*/ 5318059 w 5691115"/>
                <a:gd name="connsiteY54" fmla="*/ 2647664 h 5622876"/>
                <a:gd name="connsiteX55" fmla="*/ 3416507 w 5691115"/>
                <a:gd name="connsiteY55" fmla="*/ 2647664 h 5622876"/>
                <a:gd name="connsiteX56" fmla="*/ 3043451 w 5691115"/>
                <a:gd name="connsiteY56" fmla="*/ 2274608 h 5622876"/>
                <a:gd name="connsiteX57" fmla="*/ 3043451 w 5691115"/>
                <a:gd name="connsiteY57" fmla="*/ 373056 h 5622876"/>
                <a:gd name="connsiteX58" fmla="*/ 3416507 w 5691115"/>
                <a:gd name="connsiteY58" fmla="*/ 0 h 5622876"/>
                <a:gd name="connsiteX59" fmla="*/ 373056 w 5691115"/>
                <a:gd name="connsiteY59" fmla="*/ 0 h 5622876"/>
                <a:gd name="connsiteX60" fmla="*/ 2274608 w 5691115"/>
                <a:gd name="connsiteY60" fmla="*/ 0 h 5622876"/>
                <a:gd name="connsiteX61" fmla="*/ 2647664 w 5691115"/>
                <a:gd name="connsiteY61" fmla="*/ 373056 h 5622876"/>
                <a:gd name="connsiteX62" fmla="*/ 2647664 w 5691115"/>
                <a:gd name="connsiteY62" fmla="*/ 2274608 h 5622876"/>
                <a:gd name="connsiteX63" fmla="*/ 2274608 w 5691115"/>
                <a:gd name="connsiteY63" fmla="*/ 2647664 h 5622876"/>
                <a:gd name="connsiteX64" fmla="*/ 373056 w 5691115"/>
                <a:gd name="connsiteY64" fmla="*/ 2647664 h 5622876"/>
                <a:gd name="connsiteX65" fmla="*/ 0 w 5691115"/>
                <a:gd name="connsiteY65" fmla="*/ 2274608 h 5622876"/>
                <a:gd name="connsiteX66" fmla="*/ 0 w 5691115"/>
                <a:gd name="connsiteY66" fmla="*/ 373056 h 5622876"/>
                <a:gd name="connsiteX67" fmla="*/ 373056 w 5691115"/>
                <a:gd name="connsiteY67" fmla="*/ 0 h 56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691115" h="5622876">
                  <a:moveTo>
                    <a:pt x="3577275" y="3207225"/>
                  </a:moveTo>
                  <a:cubicBezTo>
                    <a:pt x="3406820" y="3207225"/>
                    <a:pt x="3268639" y="3345406"/>
                    <a:pt x="3268639" y="3515861"/>
                  </a:cubicBezTo>
                  <a:lnTo>
                    <a:pt x="3268639" y="5089053"/>
                  </a:lnTo>
                  <a:cubicBezTo>
                    <a:pt x="3268639" y="5259508"/>
                    <a:pt x="3406820" y="5397689"/>
                    <a:pt x="3577275" y="5397689"/>
                  </a:cubicBezTo>
                  <a:lnTo>
                    <a:pt x="5150467" y="5397689"/>
                  </a:lnTo>
                  <a:cubicBezTo>
                    <a:pt x="5320922" y="5397689"/>
                    <a:pt x="5459103" y="5259508"/>
                    <a:pt x="5459103" y="5089053"/>
                  </a:cubicBezTo>
                  <a:lnTo>
                    <a:pt x="5459103" y="3515861"/>
                  </a:lnTo>
                  <a:cubicBezTo>
                    <a:pt x="5459103" y="3345406"/>
                    <a:pt x="5320922" y="3207225"/>
                    <a:pt x="5150467" y="3207225"/>
                  </a:cubicBezTo>
                  <a:close/>
                  <a:moveTo>
                    <a:pt x="533824" y="3207225"/>
                  </a:moveTo>
                  <a:cubicBezTo>
                    <a:pt x="363369" y="3207225"/>
                    <a:pt x="225188" y="3345406"/>
                    <a:pt x="225188" y="3515861"/>
                  </a:cubicBezTo>
                  <a:lnTo>
                    <a:pt x="225188" y="5089053"/>
                  </a:lnTo>
                  <a:cubicBezTo>
                    <a:pt x="225188" y="5259508"/>
                    <a:pt x="363369" y="5397689"/>
                    <a:pt x="533824" y="5397689"/>
                  </a:cubicBezTo>
                  <a:lnTo>
                    <a:pt x="2107016" y="5397689"/>
                  </a:lnTo>
                  <a:cubicBezTo>
                    <a:pt x="2277471" y="5397689"/>
                    <a:pt x="2415652" y="5259508"/>
                    <a:pt x="2415652" y="5089053"/>
                  </a:cubicBezTo>
                  <a:lnTo>
                    <a:pt x="2415652" y="3515861"/>
                  </a:lnTo>
                  <a:cubicBezTo>
                    <a:pt x="2415652" y="3345406"/>
                    <a:pt x="2277471" y="3207225"/>
                    <a:pt x="2107016" y="3207225"/>
                  </a:cubicBezTo>
                  <a:close/>
                  <a:moveTo>
                    <a:pt x="3416507" y="2975212"/>
                  </a:moveTo>
                  <a:lnTo>
                    <a:pt x="5318059" y="2975212"/>
                  </a:lnTo>
                  <a:cubicBezTo>
                    <a:pt x="5524092" y="2975212"/>
                    <a:pt x="5691115" y="3142235"/>
                    <a:pt x="5691115" y="3348268"/>
                  </a:cubicBezTo>
                  <a:lnTo>
                    <a:pt x="5691115" y="5249820"/>
                  </a:lnTo>
                  <a:cubicBezTo>
                    <a:pt x="5691115" y="5455853"/>
                    <a:pt x="5524092" y="5622876"/>
                    <a:pt x="5318059" y="5622876"/>
                  </a:cubicBezTo>
                  <a:lnTo>
                    <a:pt x="3416507" y="5622876"/>
                  </a:lnTo>
                  <a:cubicBezTo>
                    <a:pt x="3210474" y="5622876"/>
                    <a:pt x="3043451" y="5455853"/>
                    <a:pt x="3043451" y="5249820"/>
                  </a:cubicBezTo>
                  <a:lnTo>
                    <a:pt x="3043451" y="3348268"/>
                  </a:lnTo>
                  <a:cubicBezTo>
                    <a:pt x="3043451" y="3142235"/>
                    <a:pt x="3210474" y="2975212"/>
                    <a:pt x="3416507" y="2975212"/>
                  </a:cubicBezTo>
                  <a:close/>
                  <a:moveTo>
                    <a:pt x="373056" y="2975212"/>
                  </a:moveTo>
                  <a:lnTo>
                    <a:pt x="2274608" y="2975212"/>
                  </a:lnTo>
                  <a:cubicBezTo>
                    <a:pt x="2480641" y="2975212"/>
                    <a:pt x="2647664" y="3142235"/>
                    <a:pt x="2647664" y="3348268"/>
                  </a:cubicBezTo>
                  <a:lnTo>
                    <a:pt x="2647664" y="5249820"/>
                  </a:lnTo>
                  <a:cubicBezTo>
                    <a:pt x="2647664" y="5455853"/>
                    <a:pt x="2480641" y="5622876"/>
                    <a:pt x="2274608" y="5622876"/>
                  </a:cubicBezTo>
                  <a:lnTo>
                    <a:pt x="373056" y="5622876"/>
                  </a:lnTo>
                  <a:cubicBezTo>
                    <a:pt x="167023" y="5622876"/>
                    <a:pt x="0" y="5455853"/>
                    <a:pt x="0" y="5249820"/>
                  </a:cubicBezTo>
                  <a:lnTo>
                    <a:pt x="0" y="3348268"/>
                  </a:lnTo>
                  <a:cubicBezTo>
                    <a:pt x="0" y="3142235"/>
                    <a:pt x="167023" y="2975212"/>
                    <a:pt x="373056" y="2975212"/>
                  </a:cubicBezTo>
                  <a:close/>
                  <a:moveTo>
                    <a:pt x="3577275" y="232013"/>
                  </a:moveTo>
                  <a:cubicBezTo>
                    <a:pt x="3406820" y="232013"/>
                    <a:pt x="3268639" y="370194"/>
                    <a:pt x="3268639" y="540649"/>
                  </a:cubicBezTo>
                  <a:lnTo>
                    <a:pt x="3268639" y="2113841"/>
                  </a:lnTo>
                  <a:cubicBezTo>
                    <a:pt x="3268639" y="2284296"/>
                    <a:pt x="3406820" y="2422477"/>
                    <a:pt x="3577275" y="2422477"/>
                  </a:cubicBezTo>
                  <a:lnTo>
                    <a:pt x="5150467" y="2422477"/>
                  </a:lnTo>
                  <a:cubicBezTo>
                    <a:pt x="5320922" y="2422477"/>
                    <a:pt x="5459103" y="2284296"/>
                    <a:pt x="5459103" y="2113841"/>
                  </a:cubicBezTo>
                  <a:lnTo>
                    <a:pt x="5459103" y="540649"/>
                  </a:lnTo>
                  <a:cubicBezTo>
                    <a:pt x="5459103" y="370194"/>
                    <a:pt x="5320922" y="232013"/>
                    <a:pt x="5150467" y="232013"/>
                  </a:cubicBezTo>
                  <a:close/>
                  <a:moveTo>
                    <a:pt x="533824" y="232013"/>
                  </a:moveTo>
                  <a:cubicBezTo>
                    <a:pt x="363369" y="232013"/>
                    <a:pt x="225188" y="370194"/>
                    <a:pt x="225188" y="540649"/>
                  </a:cubicBezTo>
                  <a:lnTo>
                    <a:pt x="225188" y="2113841"/>
                  </a:lnTo>
                  <a:cubicBezTo>
                    <a:pt x="225188" y="2284296"/>
                    <a:pt x="363369" y="2422477"/>
                    <a:pt x="533824" y="2422477"/>
                  </a:cubicBezTo>
                  <a:lnTo>
                    <a:pt x="2107016" y="2422477"/>
                  </a:lnTo>
                  <a:cubicBezTo>
                    <a:pt x="2277471" y="2422477"/>
                    <a:pt x="2415652" y="2284296"/>
                    <a:pt x="2415652" y="2113841"/>
                  </a:cubicBezTo>
                  <a:lnTo>
                    <a:pt x="2415652" y="540649"/>
                  </a:lnTo>
                  <a:cubicBezTo>
                    <a:pt x="2415652" y="370194"/>
                    <a:pt x="2277471" y="232013"/>
                    <a:pt x="2107016" y="232013"/>
                  </a:cubicBezTo>
                  <a:close/>
                  <a:moveTo>
                    <a:pt x="3416507" y="0"/>
                  </a:moveTo>
                  <a:lnTo>
                    <a:pt x="5318059" y="0"/>
                  </a:lnTo>
                  <a:cubicBezTo>
                    <a:pt x="5524092" y="0"/>
                    <a:pt x="5691115" y="167023"/>
                    <a:pt x="5691115" y="373056"/>
                  </a:cubicBezTo>
                  <a:lnTo>
                    <a:pt x="5691115" y="2274608"/>
                  </a:lnTo>
                  <a:cubicBezTo>
                    <a:pt x="5691115" y="2480641"/>
                    <a:pt x="5524092" y="2647664"/>
                    <a:pt x="5318059" y="2647664"/>
                  </a:cubicBezTo>
                  <a:lnTo>
                    <a:pt x="3416507" y="2647664"/>
                  </a:lnTo>
                  <a:cubicBezTo>
                    <a:pt x="3210474" y="2647664"/>
                    <a:pt x="3043451" y="2480641"/>
                    <a:pt x="3043451" y="2274608"/>
                  </a:cubicBezTo>
                  <a:lnTo>
                    <a:pt x="3043451" y="373056"/>
                  </a:lnTo>
                  <a:cubicBezTo>
                    <a:pt x="3043451" y="167023"/>
                    <a:pt x="3210474" y="0"/>
                    <a:pt x="3416507" y="0"/>
                  </a:cubicBezTo>
                  <a:close/>
                  <a:moveTo>
                    <a:pt x="373056" y="0"/>
                  </a:moveTo>
                  <a:lnTo>
                    <a:pt x="2274608" y="0"/>
                  </a:lnTo>
                  <a:cubicBezTo>
                    <a:pt x="2480641" y="0"/>
                    <a:pt x="2647664" y="167023"/>
                    <a:pt x="2647664" y="373056"/>
                  </a:cubicBezTo>
                  <a:lnTo>
                    <a:pt x="2647664" y="2274608"/>
                  </a:lnTo>
                  <a:cubicBezTo>
                    <a:pt x="2647664" y="2480641"/>
                    <a:pt x="2480641" y="2647664"/>
                    <a:pt x="2274608" y="2647664"/>
                  </a:cubicBezTo>
                  <a:lnTo>
                    <a:pt x="373056" y="2647664"/>
                  </a:lnTo>
                  <a:cubicBezTo>
                    <a:pt x="167023" y="2647664"/>
                    <a:pt x="0" y="2480641"/>
                    <a:pt x="0" y="2274608"/>
                  </a:cubicBezTo>
                  <a:lnTo>
                    <a:pt x="0" y="373056"/>
                  </a:lnTo>
                  <a:cubicBezTo>
                    <a:pt x="0" y="167023"/>
                    <a:pt x="167023" y="0"/>
                    <a:pt x="3730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761780" y="2898849"/>
              <a:ext cx="28897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400-885-3078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18513143441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12"/>
            <p:cNvSpPr txBox="1"/>
            <p:nvPr/>
          </p:nvSpPr>
          <p:spPr>
            <a:xfrm>
              <a:off x="1320847" y="3403258"/>
              <a:ext cx="1476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telephone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7675" y="1676794"/>
            <a:ext cx="5203825" cy="894956"/>
            <a:chOff x="447675" y="1676794"/>
            <a:chExt cx="5203825" cy="894956"/>
          </a:xfrm>
        </p:grpSpPr>
        <p:sp>
          <p:nvSpPr>
            <p:cNvPr id="6" name="文本框 5"/>
            <p:cNvSpPr txBox="1"/>
            <p:nvPr/>
          </p:nvSpPr>
          <p:spPr>
            <a:xfrm>
              <a:off x="1304925" y="1676794"/>
              <a:ext cx="1476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7675" y="1714500"/>
              <a:ext cx="857250" cy="857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>
              <a:spLocks noChangeAspect="1"/>
            </p:cNvSpPr>
            <p:nvPr/>
          </p:nvSpPr>
          <p:spPr>
            <a:xfrm>
              <a:off x="669455" y="1963125"/>
              <a:ext cx="413690" cy="360000"/>
            </a:xfrm>
            <a:custGeom>
              <a:avLst/>
              <a:gdLst>
                <a:gd name="connsiteX0" fmla="*/ 2136838 w 4244134"/>
                <a:gd name="connsiteY0" fmla="*/ 2537631 h 3693319"/>
                <a:gd name="connsiteX1" fmla="*/ 2299844 w 4244134"/>
                <a:gd name="connsiteY1" fmla="*/ 2700637 h 3693319"/>
                <a:gd name="connsiteX2" fmla="*/ 2462850 w 4244134"/>
                <a:gd name="connsiteY2" fmla="*/ 2537631 h 3693319"/>
                <a:gd name="connsiteX3" fmla="*/ 616723 w 4244134"/>
                <a:gd name="connsiteY3" fmla="*/ 1748051 h 3693319"/>
                <a:gd name="connsiteX4" fmla="*/ 2488723 w 4244134"/>
                <a:gd name="connsiteY4" fmla="*/ 1748051 h 3693319"/>
                <a:gd name="connsiteX5" fmla="*/ 2488723 w 4244134"/>
                <a:gd name="connsiteY5" fmla="*/ 1884677 h 3693319"/>
                <a:gd name="connsiteX6" fmla="*/ 616723 w 4244134"/>
                <a:gd name="connsiteY6" fmla="*/ 1884677 h 3693319"/>
                <a:gd name="connsiteX7" fmla="*/ 616723 w 4244134"/>
                <a:gd name="connsiteY7" fmla="*/ 1421574 h 3693319"/>
                <a:gd name="connsiteX8" fmla="*/ 2488723 w 4244134"/>
                <a:gd name="connsiteY8" fmla="*/ 1421574 h 3693319"/>
                <a:gd name="connsiteX9" fmla="*/ 2488723 w 4244134"/>
                <a:gd name="connsiteY9" fmla="*/ 1558200 h 3693319"/>
                <a:gd name="connsiteX10" fmla="*/ 616723 w 4244134"/>
                <a:gd name="connsiteY10" fmla="*/ 1558200 h 3693319"/>
                <a:gd name="connsiteX11" fmla="*/ 616723 w 4244134"/>
                <a:gd name="connsiteY11" fmla="*/ 1095097 h 3693319"/>
                <a:gd name="connsiteX12" fmla="*/ 2488723 w 4244134"/>
                <a:gd name="connsiteY12" fmla="*/ 1095097 h 3693319"/>
                <a:gd name="connsiteX13" fmla="*/ 2488723 w 4244134"/>
                <a:gd name="connsiteY13" fmla="*/ 1231723 h 3693319"/>
                <a:gd name="connsiteX14" fmla="*/ 616723 w 4244134"/>
                <a:gd name="connsiteY14" fmla="*/ 1231723 h 3693319"/>
                <a:gd name="connsiteX15" fmla="*/ 204718 w 4244134"/>
                <a:gd name="connsiteY15" fmla="*/ 204718 h 3693319"/>
                <a:gd name="connsiteX16" fmla="*/ 204718 w 4244134"/>
                <a:gd name="connsiteY16" fmla="*/ 3488601 h 3693319"/>
                <a:gd name="connsiteX17" fmla="*/ 2907082 w 4244134"/>
                <a:gd name="connsiteY17" fmla="*/ 3488601 h 3693319"/>
                <a:gd name="connsiteX18" fmla="*/ 2907082 w 4244134"/>
                <a:gd name="connsiteY18" fmla="*/ 3096000 h 3693319"/>
                <a:gd name="connsiteX19" fmla="*/ 2907082 w 4244134"/>
                <a:gd name="connsiteY19" fmla="*/ 2973318 h 3693319"/>
                <a:gd name="connsiteX20" fmla="*/ 2907082 w 4244134"/>
                <a:gd name="connsiteY20" fmla="*/ 2619924 h 3693319"/>
                <a:gd name="connsiteX21" fmla="*/ 2302633 w 4244134"/>
                <a:gd name="connsiteY21" fmla="*/ 3224372 h 3693319"/>
                <a:gd name="connsiteX22" fmla="*/ 2288873 w 4244134"/>
                <a:gd name="connsiteY22" fmla="*/ 3210611 h 3693319"/>
                <a:gd name="connsiteX23" fmla="*/ 2286083 w 4244134"/>
                <a:gd name="connsiteY23" fmla="*/ 3213400 h 3693319"/>
                <a:gd name="connsiteX24" fmla="*/ 1610314 w 4244134"/>
                <a:gd name="connsiteY24" fmla="*/ 2537631 h 3693319"/>
                <a:gd name="connsiteX25" fmla="*/ 616723 w 4244134"/>
                <a:gd name="connsiteY25" fmla="*/ 2537631 h 3693319"/>
                <a:gd name="connsiteX26" fmla="*/ 616723 w 4244134"/>
                <a:gd name="connsiteY26" fmla="*/ 2401005 h 3693319"/>
                <a:gd name="connsiteX27" fmla="*/ 1473688 w 4244134"/>
                <a:gd name="connsiteY27" fmla="*/ 2401005 h 3693319"/>
                <a:gd name="connsiteX28" fmla="*/ 1340342 w 4244134"/>
                <a:gd name="connsiteY28" fmla="*/ 2267659 h 3693319"/>
                <a:gd name="connsiteX29" fmla="*/ 1396846 w 4244134"/>
                <a:gd name="connsiteY29" fmla="*/ 2211154 h 3693319"/>
                <a:gd name="connsiteX30" fmla="*/ 616723 w 4244134"/>
                <a:gd name="connsiteY30" fmla="*/ 2211154 h 3693319"/>
                <a:gd name="connsiteX31" fmla="*/ 616723 w 4244134"/>
                <a:gd name="connsiteY31" fmla="*/ 2074528 h 3693319"/>
                <a:gd name="connsiteX32" fmla="*/ 1533472 w 4244134"/>
                <a:gd name="connsiteY32" fmla="*/ 2074528 h 3693319"/>
                <a:gd name="connsiteX33" fmla="*/ 1603604 w 4244134"/>
                <a:gd name="connsiteY33" fmla="*/ 2004396 h 3693319"/>
                <a:gd name="connsiteX34" fmla="*/ 1673735 w 4244134"/>
                <a:gd name="connsiteY34" fmla="*/ 2074528 h 3693319"/>
                <a:gd name="connsiteX35" fmla="*/ 2488723 w 4244134"/>
                <a:gd name="connsiteY35" fmla="*/ 2074528 h 3693319"/>
                <a:gd name="connsiteX36" fmla="*/ 2488723 w 4244134"/>
                <a:gd name="connsiteY36" fmla="*/ 2211154 h 3693319"/>
                <a:gd name="connsiteX37" fmla="*/ 1810361 w 4244134"/>
                <a:gd name="connsiteY37" fmla="*/ 2211154 h 3693319"/>
                <a:gd name="connsiteX38" fmla="*/ 2000212 w 4244134"/>
                <a:gd name="connsiteY38" fmla="*/ 2401005 h 3693319"/>
                <a:gd name="connsiteX39" fmla="*/ 2488723 w 4244134"/>
                <a:gd name="connsiteY39" fmla="*/ 2401005 h 3693319"/>
                <a:gd name="connsiteX40" fmla="*/ 2488723 w 4244134"/>
                <a:gd name="connsiteY40" fmla="*/ 2511758 h 3693319"/>
                <a:gd name="connsiteX41" fmla="*/ 2907082 w 4244134"/>
                <a:gd name="connsiteY41" fmla="*/ 2093399 h 3693319"/>
                <a:gd name="connsiteX42" fmla="*/ 2907082 w 4244134"/>
                <a:gd name="connsiteY42" fmla="*/ 204718 h 3693319"/>
                <a:gd name="connsiteX43" fmla="*/ 0 w 4244134"/>
                <a:gd name="connsiteY43" fmla="*/ 0 h 3693319"/>
                <a:gd name="connsiteX44" fmla="*/ 204718 w 4244134"/>
                <a:gd name="connsiteY44" fmla="*/ 0 h 3693319"/>
                <a:gd name="connsiteX45" fmla="*/ 204718 w 4244134"/>
                <a:gd name="connsiteY45" fmla="*/ 1 h 3693319"/>
                <a:gd name="connsiteX46" fmla="*/ 2907082 w 4244134"/>
                <a:gd name="connsiteY46" fmla="*/ 1 h 3693319"/>
                <a:gd name="connsiteX47" fmla="*/ 2907082 w 4244134"/>
                <a:gd name="connsiteY47" fmla="*/ 0 h 3693319"/>
                <a:gd name="connsiteX48" fmla="*/ 3111799 w 4244134"/>
                <a:gd name="connsiteY48" fmla="*/ 0 h 3693319"/>
                <a:gd name="connsiteX49" fmla="*/ 3111799 w 4244134"/>
                <a:gd name="connsiteY49" fmla="*/ 1888682 h 3693319"/>
                <a:gd name="connsiteX50" fmla="*/ 3980872 w 4244134"/>
                <a:gd name="connsiteY50" fmla="*/ 1019609 h 3693319"/>
                <a:gd name="connsiteX51" fmla="*/ 4244134 w 4244134"/>
                <a:gd name="connsiteY51" fmla="*/ 1282871 h 3693319"/>
                <a:gd name="connsiteX52" fmla="*/ 3111799 w 4244134"/>
                <a:gd name="connsiteY52" fmla="*/ 2415207 h 3693319"/>
                <a:gd name="connsiteX53" fmla="*/ 3111799 w 4244134"/>
                <a:gd name="connsiteY53" fmla="*/ 2973318 h 3693319"/>
                <a:gd name="connsiteX54" fmla="*/ 3111799 w 4244134"/>
                <a:gd name="connsiteY54" fmla="*/ 3096000 h 3693319"/>
                <a:gd name="connsiteX55" fmla="*/ 3111799 w 4244134"/>
                <a:gd name="connsiteY55" fmla="*/ 3693319 h 3693319"/>
                <a:gd name="connsiteX56" fmla="*/ 2907082 w 4244134"/>
                <a:gd name="connsiteY56" fmla="*/ 3693319 h 3693319"/>
                <a:gd name="connsiteX57" fmla="*/ 2907082 w 4244134"/>
                <a:gd name="connsiteY57" fmla="*/ 3693318 h 3693319"/>
                <a:gd name="connsiteX58" fmla="*/ 1 w 4244134"/>
                <a:gd name="connsiteY58" fmla="*/ 3693318 h 3693319"/>
                <a:gd name="connsiteX59" fmla="*/ 1 w 4244134"/>
                <a:gd name="connsiteY59" fmla="*/ 3636000 h 3693319"/>
                <a:gd name="connsiteX60" fmla="*/ 0 w 4244134"/>
                <a:gd name="connsiteY60" fmla="*/ 3636000 h 3693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44134" h="3693319">
                  <a:moveTo>
                    <a:pt x="2136838" y="2537631"/>
                  </a:moveTo>
                  <a:lnTo>
                    <a:pt x="2299844" y="2700637"/>
                  </a:lnTo>
                  <a:lnTo>
                    <a:pt x="2462850" y="2537631"/>
                  </a:lnTo>
                  <a:close/>
                  <a:moveTo>
                    <a:pt x="616723" y="1748051"/>
                  </a:moveTo>
                  <a:lnTo>
                    <a:pt x="2488723" y="1748051"/>
                  </a:lnTo>
                  <a:lnTo>
                    <a:pt x="2488723" y="1884677"/>
                  </a:lnTo>
                  <a:lnTo>
                    <a:pt x="616723" y="1884677"/>
                  </a:lnTo>
                  <a:close/>
                  <a:moveTo>
                    <a:pt x="616723" y="1421574"/>
                  </a:moveTo>
                  <a:lnTo>
                    <a:pt x="2488723" y="1421574"/>
                  </a:lnTo>
                  <a:lnTo>
                    <a:pt x="2488723" y="1558200"/>
                  </a:lnTo>
                  <a:lnTo>
                    <a:pt x="616723" y="1558200"/>
                  </a:lnTo>
                  <a:close/>
                  <a:moveTo>
                    <a:pt x="616723" y="1095097"/>
                  </a:moveTo>
                  <a:lnTo>
                    <a:pt x="2488723" y="1095097"/>
                  </a:lnTo>
                  <a:lnTo>
                    <a:pt x="2488723" y="1231723"/>
                  </a:lnTo>
                  <a:lnTo>
                    <a:pt x="616723" y="1231723"/>
                  </a:lnTo>
                  <a:close/>
                  <a:moveTo>
                    <a:pt x="204718" y="204718"/>
                  </a:moveTo>
                  <a:lnTo>
                    <a:pt x="204718" y="3488601"/>
                  </a:lnTo>
                  <a:lnTo>
                    <a:pt x="2907082" y="3488601"/>
                  </a:lnTo>
                  <a:lnTo>
                    <a:pt x="2907082" y="3096000"/>
                  </a:lnTo>
                  <a:lnTo>
                    <a:pt x="2907082" y="2973318"/>
                  </a:lnTo>
                  <a:lnTo>
                    <a:pt x="2907082" y="2619924"/>
                  </a:lnTo>
                  <a:lnTo>
                    <a:pt x="2302633" y="3224372"/>
                  </a:lnTo>
                  <a:lnTo>
                    <a:pt x="2288873" y="3210611"/>
                  </a:lnTo>
                  <a:lnTo>
                    <a:pt x="2286083" y="3213400"/>
                  </a:lnTo>
                  <a:lnTo>
                    <a:pt x="1610314" y="2537631"/>
                  </a:lnTo>
                  <a:lnTo>
                    <a:pt x="616723" y="2537631"/>
                  </a:lnTo>
                  <a:lnTo>
                    <a:pt x="616723" y="2401005"/>
                  </a:lnTo>
                  <a:lnTo>
                    <a:pt x="1473688" y="2401005"/>
                  </a:lnTo>
                  <a:lnTo>
                    <a:pt x="1340342" y="2267659"/>
                  </a:lnTo>
                  <a:lnTo>
                    <a:pt x="1396846" y="2211154"/>
                  </a:lnTo>
                  <a:lnTo>
                    <a:pt x="616723" y="2211154"/>
                  </a:lnTo>
                  <a:lnTo>
                    <a:pt x="616723" y="2074528"/>
                  </a:lnTo>
                  <a:lnTo>
                    <a:pt x="1533472" y="2074528"/>
                  </a:lnTo>
                  <a:lnTo>
                    <a:pt x="1603604" y="2004396"/>
                  </a:lnTo>
                  <a:lnTo>
                    <a:pt x="1673735" y="2074528"/>
                  </a:lnTo>
                  <a:lnTo>
                    <a:pt x="2488723" y="2074528"/>
                  </a:lnTo>
                  <a:lnTo>
                    <a:pt x="2488723" y="2211154"/>
                  </a:lnTo>
                  <a:lnTo>
                    <a:pt x="1810361" y="2211154"/>
                  </a:lnTo>
                  <a:lnTo>
                    <a:pt x="2000212" y="2401005"/>
                  </a:lnTo>
                  <a:lnTo>
                    <a:pt x="2488723" y="2401005"/>
                  </a:lnTo>
                  <a:lnTo>
                    <a:pt x="2488723" y="2511758"/>
                  </a:lnTo>
                  <a:lnTo>
                    <a:pt x="2907082" y="2093399"/>
                  </a:lnTo>
                  <a:lnTo>
                    <a:pt x="2907082" y="204718"/>
                  </a:lnTo>
                  <a:close/>
                  <a:moveTo>
                    <a:pt x="0" y="0"/>
                  </a:moveTo>
                  <a:lnTo>
                    <a:pt x="204718" y="0"/>
                  </a:lnTo>
                  <a:lnTo>
                    <a:pt x="204718" y="1"/>
                  </a:lnTo>
                  <a:lnTo>
                    <a:pt x="2907082" y="1"/>
                  </a:lnTo>
                  <a:lnTo>
                    <a:pt x="2907082" y="0"/>
                  </a:lnTo>
                  <a:lnTo>
                    <a:pt x="3111799" y="0"/>
                  </a:lnTo>
                  <a:lnTo>
                    <a:pt x="3111799" y="1888682"/>
                  </a:lnTo>
                  <a:lnTo>
                    <a:pt x="3980872" y="1019609"/>
                  </a:lnTo>
                  <a:lnTo>
                    <a:pt x="4244134" y="1282871"/>
                  </a:lnTo>
                  <a:lnTo>
                    <a:pt x="3111799" y="2415207"/>
                  </a:lnTo>
                  <a:lnTo>
                    <a:pt x="3111799" y="2973318"/>
                  </a:lnTo>
                  <a:lnTo>
                    <a:pt x="3111799" y="3096000"/>
                  </a:lnTo>
                  <a:lnTo>
                    <a:pt x="3111799" y="3693319"/>
                  </a:lnTo>
                  <a:lnTo>
                    <a:pt x="2907082" y="3693319"/>
                  </a:lnTo>
                  <a:lnTo>
                    <a:pt x="2907082" y="3693318"/>
                  </a:lnTo>
                  <a:lnTo>
                    <a:pt x="1" y="3693318"/>
                  </a:lnTo>
                  <a:lnTo>
                    <a:pt x="1" y="3636000"/>
                  </a:lnTo>
                  <a:lnTo>
                    <a:pt x="0" y="3636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761780" y="1744872"/>
              <a:ext cx="2889720" cy="679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北京昌平区国风美唐综合楼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5-1319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12"/>
            <p:cNvSpPr txBox="1"/>
            <p:nvPr/>
          </p:nvSpPr>
          <p:spPr>
            <a:xfrm>
              <a:off x="1282178" y="2231824"/>
              <a:ext cx="1476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add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15234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24717" y="312533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3125337"/>
            <a:ext cx="7824716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33900" y="3412699"/>
            <a:ext cx="39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33900" y="4137548"/>
            <a:ext cx="39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YOUR WATCHING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5451" y="3961028"/>
            <a:ext cx="6129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北京聚道合盛科技有限公司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2016.9.1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3931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00"/>
                            </p:stCondLst>
                            <p:childTnLst>
                              <p:par>
                                <p:cTn id="17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1"/>
      <p:bldP spid="8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/>
        </p:blipFill>
        <p:spPr>
          <a:xfrm>
            <a:off x="0" y="614150"/>
            <a:ext cx="12192000" cy="15421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51129" y="614150"/>
            <a:ext cx="3016155" cy="154219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83402" y="891147"/>
            <a:ext cx="2838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阐述要点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82889" y="2662387"/>
            <a:ext cx="86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我国现阶段的环境状况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2889" y="3408493"/>
            <a:ext cx="86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国家在环境治理方面的投入及相关政策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82889" y="4154599"/>
            <a:ext cx="86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行业现状及我公司的发展情况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82889" y="4900705"/>
            <a:ext cx="86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主要产品介绍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82889" y="5646813"/>
            <a:ext cx="86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成功案例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19675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8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01  </a:t>
              </a:r>
              <a:r>
                <a:rPr lang="zh-CN" altLang="en-US" sz="2400" b="1" dirty="0" smtClean="0">
                  <a:latin typeface="微软雅黑" pitchFamily="34" charset="-122"/>
                  <a:ea typeface="微软雅黑" pitchFamily="34" charset="-122"/>
                </a:rPr>
                <a:t>我国现阶段的环境状况</a:t>
              </a:r>
              <a:endPara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1">
                <a:buFont typeface="Wingdings" pitchFamily="2" charset="2"/>
                <a:buChar char="n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 大气环境污染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</a:endParaRPr>
            </a:p>
            <a:p>
              <a:pPr lvl="1">
                <a:buFont typeface="Wingdings" pitchFamily="2" charset="2"/>
                <a:buChar char="n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 水环境污染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</a:endParaRPr>
            </a:p>
            <a:p>
              <a:pPr lvl="1">
                <a:buFont typeface="Wingdings" pitchFamily="2" charset="2"/>
                <a:buChar char="n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 垃圾处理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</a:endParaRPr>
            </a:p>
            <a:p>
              <a:pPr lvl="1">
                <a:buFont typeface="Wingdings" pitchFamily="2" charset="2"/>
                <a:buChar char="n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 土地荒漠化和沙灾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</a:endParaRPr>
            </a:p>
            <a:p>
              <a:pPr lvl="1">
                <a:buFont typeface="Wingdings" pitchFamily="2" charset="2"/>
                <a:buChar char="n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 水土流失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</a:endParaRPr>
            </a:p>
            <a:p>
              <a:pPr lvl="1">
                <a:buFont typeface="Wingdings" pitchFamily="2" charset="2"/>
                <a:buChar char="n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 生物多样性破坏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22894" y="270042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DFGothic-EB" pitchFamily="1" charset="-128"/>
                <a:ea typeface="DFGothic-EB" pitchFamily="1" charset="-128"/>
              </a:rPr>
              <a:t>我国</a:t>
            </a:r>
            <a:r>
              <a:rPr lang="en-US" altLang="zh-CN" dirty="0" smtClean="0">
                <a:solidFill>
                  <a:schemeClr val="accent2"/>
                </a:solidFill>
                <a:latin typeface="DFGothic-EB" pitchFamily="1" charset="-128"/>
                <a:ea typeface="DFGothic-EB" pitchFamily="1" charset="-128"/>
              </a:rPr>
              <a:t>SO</a:t>
            </a:r>
            <a:r>
              <a:rPr lang="en-US" altLang="zh-CN" baseline="-25000" dirty="0" smtClean="0">
                <a:solidFill>
                  <a:schemeClr val="accent2"/>
                </a:solidFill>
                <a:latin typeface="DFGothic-EB" pitchFamily="1" charset="-128"/>
                <a:ea typeface="DFGothic-EB" pitchFamily="1" charset="-128"/>
              </a:rPr>
              <a:t>2</a:t>
            </a:r>
            <a:r>
              <a:rPr lang="zh-CN" altLang="en-US" sz="1400" dirty="0" smtClean="0">
                <a:latin typeface="DFGothic-EB" pitchFamily="1" charset="-128"/>
                <a:ea typeface="DFGothic-EB" pitchFamily="1" charset="-128"/>
              </a:rPr>
              <a:t>排放居世界</a:t>
            </a:r>
            <a:r>
              <a:rPr lang="zh-CN" altLang="en-US" dirty="0" smtClean="0">
                <a:solidFill>
                  <a:srgbClr val="FF0000"/>
                </a:solidFill>
                <a:latin typeface="DFGothic-EB" pitchFamily="1" charset="-128"/>
                <a:ea typeface="DFGothic-EB" pitchFamily="1" charset="-128"/>
              </a:rPr>
              <a:t>第一位</a:t>
            </a:r>
            <a:r>
              <a:rPr lang="zh-CN" altLang="en-US" sz="1400" dirty="0" smtClean="0">
                <a:latin typeface="DFGothic-EB" pitchFamily="1" charset="-128"/>
                <a:ea typeface="DFGothic-EB" pitchFamily="1" charset="-128"/>
              </a:rPr>
              <a:t>！</a:t>
            </a:r>
            <a:endParaRPr lang="zh-CN" altLang="en-US" sz="1400" dirty="0">
              <a:latin typeface="DFGothic-EB" pitchFamily="1" charset="-128"/>
              <a:ea typeface="DFGothic-EB" pitchFamily="1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4591" y="601276"/>
            <a:ext cx="2523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DFGothic-EB" pitchFamily="1" charset="-128"/>
                <a:ea typeface="DFGothic-EB" pitchFamily="1" charset="-128"/>
              </a:rPr>
              <a:t>中国</a:t>
            </a: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烟尘</a:t>
            </a:r>
            <a:r>
              <a:rPr lang="zh-CN" altLang="en-US" sz="1400" dirty="0" smtClean="0">
                <a:latin typeface="DFGothic-EB" pitchFamily="1" charset="-128"/>
                <a:ea typeface="DFGothic-EB" pitchFamily="1" charset="-128"/>
              </a:rPr>
              <a:t>排放量</a:t>
            </a:r>
            <a:r>
              <a:rPr lang="en-US" altLang="zh-CN" dirty="0" smtClean="0">
                <a:solidFill>
                  <a:srgbClr val="FF0000"/>
                </a:solidFill>
                <a:latin typeface="DFGothic-EB" pitchFamily="1" charset="-128"/>
                <a:ea typeface="DFGothic-EB" pitchFamily="1" charset="-128"/>
              </a:rPr>
              <a:t>1165</a:t>
            </a:r>
            <a:r>
              <a:rPr lang="zh-CN" altLang="en-US" dirty="0" smtClean="0">
                <a:solidFill>
                  <a:srgbClr val="FF0000"/>
                </a:solidFill>
                <a:latin typeface="DFGothic-EB" pitchFamily="1" charset="-128"/>
                <a:ea typeface="DFGothic-EB" pitchFamily="1" charset="-128"/>
              </a:rPr>
              <a:t>万</a:t>
            </a:r>
            <a:r>
              <a:rPr lang="zh-CN" altLang="en-US" b="1" dirty="0" smtClean="0">
                <a:solidFill>
                  <a:srgbClr val="FF0000"/>
                </a:solidFill>
                <a:latin typeface="DFGothic-EB" pitchFamily="1" charset="-128"/>
                <a:ea typeface="DFGothic-EB" pitchFamily="1" charset="-128"/>
              </a:rPr>
              <a:t>吨</a:t>
            </a:r>
            <a:endParaRPr lang="zh-CN" altLang="en-US" sz="1400" b="1" dirty="0">
              <a:solidFill>
                <a:srgbClr val="FF0000"/>
              </a:solidFill>
              <a:latin typeface="DFGothic-EB" pitchFamily="1" charset="-128"/>
              <a:ea typeface="DFGothic-EB" pitchFamily="1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75156" y="2650863"/>
            <a:ext cx="2957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DFGothic-EB" pitchFamily="1" charset="-128"/>
                <a:ea typeface="DFGothic-EB" pitchFamily="1" charset="-128"/>
              </a:rPr>
              <a:t>工业</a:t>
            </a:r>
            <a:r>
              <a:rPr lang="zh-CN" altLang="en-US" sz="20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粉尘</a:t>
            </a:r>
            <a:r>
              <a:rPr lang="zh-CN" altLang="en-US" sz="1600" dirty="0" smtClean="0">
                <a:latin typeface="DFGothic-EB" pitchFamily="1" charset="-128"/>
                <a:ea typeface="DFGothic-EB" pitchFamily="1" charset="-128"/>
              </a:rPr>
              <a:t>的排放量</a:t>
            </a:r>
            <a:r>
              <a:rPr lang="en-US" altLang="zh-CN" sz="2000" dirty="0" smtClean="0">
                <a:solidFill>
                  <a:srgbClr val="FF0000"/>
                </a:solidFill>
                <a:latin typeface="DFGothic-EB" pitchFamily="1" charset="-128"/>
                <a:ea typeface="DFGothic-EB" pitchFamily="1" charset="-128"/>
              </a:rPr>
              <a:t>1092</a:t>
            </a:r>
            <a:r>
              <a:rPr lang="zh-CN" altLang="en-US" sz="2000" dirty="0" smtClean="0">
                <a:solidFill>
                  <a:srgbClr val="FF0000"/>
                </a:solidFill>
                <a:latin typeface="DFGothic-EB" pitchFamily="1" charset="-128"/>
                <a:ea typeface="DFGothic-EB" pitchFamily="1" charset="-128"/>
              </a:rPr>
              <a:t>万吨</a:t>
            </a:r>
            <a:endParaRPr lang="zh-CN" altLang="en-US" sz="1600" dirty="0">
              <a:solidFill>
                <a:srgbClr val="FF0000"/>
              </a:solidFill>
              <a:latin typeface="DFGothic-EB" pitchFamily="1" charset="-128"/>
              <a:ea typeface="DFGothic-EB" pitchFamily="1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2717" y="363711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DFGothic-EB" pitchFamily="1" charset="-128"/>
                <a:ea typeface="DFGothic-EB" pitchFamily="1" charset="-128"/>
              </a:rPr>
              <a:t>全国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DFGothic-EB" pitchFamily="1" charset="-128"/>
                <a:ea typeface="DFGothic-EB" pitchFamily="1" charset="-128"/>
              </a:rPr>
              <a:t>338</a:t>
            </a:r>
            <a:r>
              <a:rPr lang="zh-CN" altLang="en-US" sz="1400" dirty="0" smtClean="0">
                <a:latin typeface="DFGothic-EB" pitchFamily="1" charset="-128"/>
                <a:ea typeface="DFGothic-EB" pitchFamily="1" charset="-128"/>
              </a:rPr>
              <a:t>个城市中，</a:t>
            </a:r>
            <a:endParaRPr lang="en-US" altLang="zh-CN" sz="1400" dirty="0" smtClean="0">
              <a:latin typeface="DFGothic-EB" pitchFamily="1" charset="-128"/>
              <a:ea typeface="DFGothic-EB" pitchFamily="1" charset="-128"/>
            </a:endParaRPr>
          </a:p>
          <a:p>
            <a:r>
              <a:rPr lang="zh-CN" altLang="en-US" sz="1400" dirty="0" smtClean="0">
                <a:latin typeface="DFGothic-EB" pitchFamily="1" charset="-128"/>
                <a:ea typeface="DFGothic-EB" pitchFamily="1" charset="-128"/>
              </a:rPr>
              <a:t>只有</a:t>
            </a:r>
            <a:r>
              <a:rPr lang="en-US" altLang="zh-CN" dirty="0" smtClean="0">
                <a:solidFill>
                  <a:srgbClr val="FF0000"/>
                </a:solidFill>
                <a:latin typeface="DFGothic-EB" pitchFamily="1" charset="-128"/>
                <a:ea typeface="DFGothic-EB" pitchFamily="1" charset="-128"/>
              </a:rPr>
              <a:t>33</a:t>
            </a:r>
            <a:r>
              <a:rPr lang="zh-CN" altLang="en-US" dirty="0" smtClean="0">
                <a:solidFill>
                  <a:srgbClr val="FF0000"/>
                </a:solidFill>
                <a:latin typeface="DFGothic-EB" pitchFamily="1" charset="-128"/>
                <a:ea typeface="DFGothic-EB" pitchFamily="1" charset="-128"/>
              </a:rPr>
              <a:t>．</a:t>
            </a:r>
            <a:r>
              <a:rPr lang="en-US" altLang="zh-CN" dirty="0" smtClean="0">
                <a:solidFill>
                  <a:srgbClr val="FF0000"/>
                </a:solidFill>
                <a:latin typeface="DFGothic-EB" pitchFamily="1" charset="-128"/>
                <a:ea typeface="DFGothic-EB" pitchFamily="1" charset="-128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DFGothic-EB" pitchFamily="1" charset="-128"/>
                <a:ea typeface="DFGothic-EB" pitchFamily="1" charset="-128"/>
              </a:rPr>
              <a:t>％</a:t>
            </a:r>
            <a:r>
              <a:rPr lang="zh-CN" altLang="en-US" sz="1400" dirty="0" smtClean="0">
                <a:latin typeface="DFGothic-EB" pitchFamily="1" charset="-128"/>
                <a:ea typeface="DFGothic-EB" pitchFamily="1" charset="-128"/>
              </a:rPr>
              <a:t>的城市达到国家空气质量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DFGothic-EB" pitchFamily="1" charset="-128"/>
                <a:ea typeface="DFGothic-EB" pitchFamily="1" charset="-128"/>
              </a:rPr>
              <a:t>二级</a:t>
            </a:r>
            <a:r>
              <a:rPr lang="zh-CN" altLang="en-US" sz="1400" dirty="0" smtClean="0">
                <a:latin typeface="DFGothic-EB" pitchFamily="1" charset="-128"/>
                <a:ea typeface="DFGothic-EB" pitchFamily="1" charset="-128"/>
              </a:rPr>
              <a:t>标准</a:t>
            </a:r>
            <a:endParaRPr lang="zh-CN" altLang="en-US" sz="1400" dirty="0">
              <a:latin typeface="DFGothic-EB" pitchFamily="1" charset="-128"/>
              <a:ea typeface="DFGothic-EB" pitchFamily="1" charset="-128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338943" y="1306285"/>
            <a:ext cx="9416143" cy="10559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大气污染是中国目前第一大环境问题</a:t>
            </a:r>
            <a:endParaRPr lang="zh-CN" altLang="en-US" sz="44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71345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93394" y="327224"/>
            <a:ext cx="401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大气污染的危害与影响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21892" y="2405884"/>
            <a:ext cx="1468582" cy="11504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7" name="矩形 6"/>
          <p:cNvSpPr/>
          <p:nvPr/>
        </p:nvSpPr>
        <p:spPr>
          <a:xfrm>
            <a:off x="5929388" y="2405884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pPr algn="ctr"/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9112" y="2230017"/>
            <a:ext cx="3897290" cy="8791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对人体呼吸系统、皮肤、心血管的危害</a:t>
            </a:r>
          </a:p>
        </p:txBody>
      </p:sp>
      <p:sp>
        <p:nvSpPr>
          <p:cNvPr id="9" name="矩形 8"/>
          <p:cNvSpPr/>
          <p:nvPr/>
        </p:nvSpPr>
        <p:spPr>
          <a:xfrm>
            <a:off x="7243460" y="2230017"/>
            <a:ext cx="3897290" cy="879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对生物物种危害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21892" y="3669843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1" name="矩形 10"/>
          <p:cNvSpPr/>
          <p:nvPr/>
        </p:nvSpPr>
        <p:spPr>
          <a:xfrm>
            <a:off x="5929388" y="3669843"/>
            <a:ext cx="1468582" cy="11504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2" name="矩形 11"/>
          <p:cNvSpPr/>
          <p:nvPr/>
        </p:nvSpPr>
        <p:spPr>
          <a:xfrm>
            <a:off x="1079112" y="3493976"/>
            <a:ext cx="3897290" cy="879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造成全球气候变暖，天气异常</a:t>
            </a:r>
          </a:p>
          <a:p>
            <a:pPr algn="ctr"/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43460" y="3493976"/>
            <a:ext cx="3897290" cy="8791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造成酸雨，危害农林、养殖业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0000" y="960301"/>
            <a:ext cx="101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大气污染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对人类及其生存环境造成的危害与影响，已逐渐为人们所认识，归结起来有如下几个方面：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2545" y="1036966"/>
            <a:ext cx="72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823680" y="4967988"/>
            <a:ext cx="1468582" cy="11504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22" name="矩形 21"/>
          <p:cNvSpPr/>
          <p:nvPr/>
        </p:nvSpPr>
        <p:spPr>
          <a:xfrm>
            <a:off x="5931176" y="4967988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</a:p>
          <a:p>
            <a:pPr algn="ctr"/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80900" y="4792121"/>
            <a:ext cx="3897290" cy="8791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破坏臭氧层，对生存环境的危害</a:t>
            </a:r>
          </a:p>
        </p:txBody>
      </p:sp>
      <p:sp>
        <p:nvSpPr>
          <p:cNvPr id="24" name="矩形 23"/>
          <p:cNvSpPr/>
          <p:nvPr/>
        </p:nvSpPr>
        <p:spPr>
          <a:xfrm>
            <a:off x="7245248" y="4792121"/>
            <a:ext cx="3897290" cy="879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对物品的危害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35281" y="1305847"/>
            <a:ext cx="18838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4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雾霾</a:t>
            </a:r>
            <a:endParaRPr lang="zh-CN" altLang="en-US" sz="6600" b="1" dirty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6543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1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1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65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1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15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65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6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1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15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65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6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1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370254"/>
            <a:ext cx="4012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环境管理，监测先行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73850" y="1695450"/>
            <a:ext cx="2143125" cy="2143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监测技术的创新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73850" y="3838575"/>
            <a:ext cx="2143125" cy="214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国家相关部门的经济投入与政策扶持</a:t>
            </a:r>
          </a:p>
        </p:txBody>
      </p:sp>
      <p:sp>
        <p:nvSpPr>
          <p:cNvPr id="9" name="矩形 8"/>
          <p:cNvSpPr/>
          <p:nvPr/>
        </p:nvSpPr>
        <p:spPr>
          <a:xfrm>
            <a:off x="8816975" y="1695450"/>
            <a:ext cx="2143125" cy="2143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监测设备的研发和生产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16975" y="3838575"/>
            <a:ext cx="2143125" cy="2143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对环境监管力度的提升</a:t>
            </a:r>
          </a:p>
        </p:txBody>
      </p:sp>
      <p:sp>
        <p:nvSpPr>
          <p:cNvPr id="11" name="任意多边形 10"/>
          <p:cNvSpPr>
            <a:spLocks noChangeAspect="1"/>
          </p:cNvSpPr>
          <p:nvPr/>
        </p:nvSpPr>
        <p:spPr>
          <a:xfrm>
            <a:off x="9728662" y="1928174"/>
            <a:ext cx="298233" cy="360000"/>
          </a:xfrm>
          <a:custGeom>
            <a:avLst/>
            <a:gdLst>
              <a:gd name="connsiteX0" fmla="*/ 483834 w 967669"/>
              <a:gd name="connsiteY0" fmla="*/ 124292 h 1168081"/>
              <a:gd name="connsiteX1" fmla="*/ 124291 w 967669"/>
              <a:gd name="connsiteY1" fmla="*/ 483835 h 1168081"/>
              <a:gd name="connsiteX2" fmla="*/ 483834 w 967669"/>
              <a:gd name="connsiteY2" fmla="*/ 843378 h 1168081"/>
              <a:gd name="connsiteX3" fmla="*/ 843377 w 967669"/>
              <a:gd name="connsiteY3" fmla="*/ 483835 h 1168081"/>
              <a:gd name="connsiteX4" fmla="*/ 483834 w 967669"/>
              <a:gd name="connsiteY4" fmla="*/ 124292 h 1168081"/>
              <a:gd name="connsiteX5" fmla="*/ 483835 w 967669"/>
              <a:gd name="connsiteY5" fmla="*/ 0 h 1168081"/>
              <a:gd name="connsiteX6" fmla="*/ 825958 w 967669"/>
              <a:gd name="connsiteY6" fmla="*/ 141712 h 1168081"/>
              <a:gd name="connsiteX7" fmla="*/ 825957 w 967669"/>
              <a:gd name="connsiteY7" fmla="*/ 141713 h 1168081"/>
              <a:gd name="connsiteX8" fmla="*/ 825957 w 967669"/>
              <a:gd name="connsiteY8" fmla="*/ 825959 h 1168081"/>
              <a:gd name="connsiteX9" fmla="*/ 483835 w 967669"/>
              <a:gd name="connsiteY9" fmla="*/ 1168081 h 1168081"/>
              <a:gd name="connsiteX10" fmla="*/ 141712 w 967669"/>
              <a:gd name="connsiteY10" fmla="*/ 825958 h 1168081"/>
              <a:gd name="connsiteX11" fmla="*/ 141712 w 967669"/>
              <a:gd name="connsiteY11" fmla="*/ 141712 h 1168081"/>
              <a:gd name="connsiteX12" fmla="*/ 483835 w 967669"/>
              <a:gd name="connsiteY12" fmla="*/ 0 h 1168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7669" h="1168081">
                <a:moveTo>
                  <a:pt x="483834" y="124292"/>
                </a:moveTo>
                <a:cubicBezTo>
                  <a:pt x="285264" y="124292"/>
                  <a:pt x="124291" y="285265"/>
                  <a:pt x="124291" y="483835"/>
                </a:cubicBezTo>
                <a:cubicBezTo>
                  <a:pt x="124291" y="682405"/>
                  <a:pt x="285264" y="843378"/>
                  <a:pt x="483834" y="843378"/>
                </a:cubicBezTo>
                <a:cubicBezTo>
                  <a:pt x="682404" y="843378"/>
                  <a:pt x="843377" y="682405"/>
                  <a:pt x="843377" y="483835"/>
                </a:cubicBezTo>
                <a:cubicBezTo>
                  <a:pt x="843377" y="285265"/>
                  <a:pt x="682404" y="124292"/>
                  <a:pt x="483834" y="124292"/>
                </a:cubicBezTo>
                <a:close/>
                <a:moveTo>
                  <a:pt x="483835" y="0"/>
                </a:moveTo>
                <a:cubicBezTo>
                  <a:pt x="607659" y="0"/>
                  <a:pt x="731483" y="47237"/>
                  <a:pt x="825958" y="141712"/>
                </a:cubicBezTo>
                <a:lnTo>
                  <a:pt x="825957" y="141713"/>
                </a:lnTo>
                <a:cubicBezTo>
                  <a:pt x="1014907" y="330662"/>
                  <a:pt x="1014907" y="637009"/>
                  <a:pt x="825957" y="825959"/>
                </a:cubicBezTo>
                <a:lnTo>
                  <a:pt x="483835" y="1168081"/>
                </a:lnTo>
                <a:lnTo>
                  <a:pt x="141712" y="825958"/>
                </a:lnTo>
                <a:cubicBezTo>
                  <a:pt x="-47238" y="637008"/>
                  <a:pt x="-47238" y="330661"/>
                  <a:pt x="141712" y="141712"/>
                </a:cubicBezTo>
                <a:cubicBezTo>
                  <a:pt x="236187" y="47237"/>
                  <a:pt x="360011" y="0"/>
                  <a:pt x="483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>
            <a:spLocks noChangeAspect="1"/>
          </p:cNvSpPr>
          <p:nvPr/>
        </p:nvSpPr>
        <p:spPr>
          <a:xfrm>
            <a:off x="7576170" y="5413070"/>
            <a:ext cx="360000" cy="360000"/>
          </a:xfrm>
          <a:custGeom>
            <a:avLst/>
            <a:gdLst>
              <a:gd name="connsiteX0" fmla="*/ 3817270 w 6400799"/>
              <a:gd name="connsiteY0" fmla="*/ 3323047 h 6400800"/>
              <a:gd name="connsiteX1" fmla="*/ 5066529 w 6400799"/>
              <a:gd name="connsiteY1" fmla="*/ 4572306 h 6400800"/>
              <a:gd name="connsiteX2" fmla="*/ 5272152 w 6400799"/>
              <a:gd name="connsiteY2" fmla="*/ 4366683 h 6400800"/>
              <a:gd name="connsiteX3" fmla="*/ 5272152 w 6400799"/>
              <a:gd name="connsiteY3" fmla="*/ 5189175 h 6400800"/>
              <a:gd name="connsiteX4" fmla="*/ 4449659 w 6400799"/>
              <a:gd name="connsiteY4" fmla="*/ 5189176 h 6400800"/>
              <a:gd name="connsiteX5" fmla="*/ 4655282 w 6400799"/>
              <a:gd name="connsiteY5" fmla="*/ 4983553 h 6400800"/>
              <a:gd name="connsiteX6" fmla="*/ 3406023 w 6400799"/>
              <a:gd name="connsiteY6" fmla="*/ 3734293 h 6400800"/>
              <a:gd name="connsiteX7" fmla="*/ 2583528 w 6400799"/>
              <a:gd name="connsiteY7" fmla="*/ 3323047 h 6400800"/>
              <a:gd name="connsiteX8" fmla="*/ 2994775 w 6400799"/>
              <a:gd name="connsiteY8" fmla="*/ 3734293 h 6400800"/>
              <a:gd name="connsiteX9" fmla="*/ 1745516 w 6400799"/>
              <a:gd name="connsiteY9" fmla="*/ 4983553 h 6400800"/>
              <a:gd name="connsiteX10" fmla="*/ 1951139 w 6400799"/>
              <a:gd name="connsiteY10" fmla="*/ 5189176 h 6400800"/>
              <a:gd name="connsiteX11" fmla="*/ 1128646 w 6400799"/>
              <a:gd name="connsiteY11" fmla="*/ 5189175 h 6400800"/>
              <a:gd name="connsiteX12" fmla="*/ 1128646 w 6400799"/>
              <a:gd name="connsiteY12" fmla="*/ 4366683 h 6400800"/>
              <a:gd name="connsiteX13" fmla="*/ 1334269 w 6400799"/>
              <a:gd name="connsiteY13" fmla="*/ 4572306 h 6400800"/>
              <a:gd name="connsiteX14" fmla="*/ 4449660 w 6400799"/>
              <a:gd name="connsiteY14" fmla="*/ 1211625 h 6400800"/>
              <a:gd name="connsiteX15" fmla="*/ 5272153 w 6400799"/>
              <a:gd name="connsiteY15" fmla="*/ 1211626 h 6400800"/>
              <a:gd name="connsiteX16" fmla="*/ 5272153 w 6400799"/>
              <a:gd name="connsiteY16" fmla="*/ 2034118 h 6400800"/>
              <a:gd name="connsiteX17" fmla="*/ 5066530 w 6400799"/>
              <a:gd name="connsiteY17" fmla="*/ 1828495 h 6400800"/>
              <a:gd name="connsiteX18" fmla="*/ 3817271 w 6400799"/>
              <a:gd name="connsiteY18" fmla="*/ 3077754 h 6400800"/>
              <a:gd name="connsiteX19" fmla="*/ 3406024 w 6400799"/>
              <a:gd name="connsiteY19" fmla="*/ 2666508 h 6400800"/>
              <a:gd name="connsiteX20" fmla="*/ 4655283 w 6400799"/>
              <a:gd name="connsiteY20" fmla="*/ 1417248 h 6400800"/>
              <a:gd name="connsiteX21" fmla="*/ 1951140 w 6400799"/>
              <a:gd name="connsiteY21" fmla="*/ 1211625 h 6400800"/>
              <a:gd name="connsiteX22" fmla="*/ 1745517 w 6400799"/>
              <a:gd name="connsiteY22" fmla="*/ 1417248 h 6400800"/>
              <a:gd name="connsiteX23" fmla="*/ 2994776 w 6400799"/>
              <a:gd name="connsiteY23" fmla="*/ 2666507 h 6400800"/>
              <a:gd name="connsiteX24" fmla="*/ 2583529 w 6400799"/>
              <a:gd name="connsiteY24" fmla="*/ 3077754 h 6400800"/>
              <a:gd name="connsiteX25" fmla="*/ 1334270 w 6400799"/>
              <a:gd name="connsiteY25" fmla="*/ 1828495 h 6400800"/>
              <a:gd name="connsiteX26" fmla="*/ 1128647 w 6400799"/>
              <a:gd name="connsiteY26" fmla="*/ 2034118 h 6400800"/>
              <a:gd name="connsiteX27" fmla="*/ 1128647 w 6400799"/>
              <a:gd name="connsiteY27" fmla="*/ 1211626 h 6400800"/>
              <a:gd name="connsiteX28" fmla="*/ 1079141 w 6400799"/>
              <a:gd name="connsiteY28" fmla="*/ 428327 h 6400800"/>
              <a:gd name="connsiteX29" fmla="*/ 426570 w 6400799"/>
              <a:gd name="connsiteY29" fmla="*/ 1080899 h 6400800"/>
              <a:gd name="connsiteX30" fmla="*/ 426570 w 6400799"/>
              <a:gd name="connsiteY30" fmla="*/ 5323416 h 6400800"/>
              <a:gd name="connsiteX31" fmla="*/ 1079141 w 6400799"/>
              <a:gd name="connsiteY31" fmla="*/ 5975988 h 6400800"/>
              <a:gd name="connsiteX32" fmla="*/ 5321659 w 6400799"/>
              <a:gd name="connsiteY32" fmla="*/ 5975988 h 6400800"/>
              <a:gd name="connsiteX33" fmla="*/ 5974230 w 6400799"/>
              <a:gd name="connsiteY33" fmla="*/ 5323416 h 6400800"/>
              <a:gd name="connsiteX34" fmla="*/ 5974230 w 6400799"/>
              <a:gd name="connsiteY34" fmla="*/ 1080899 h 6400800"/>
              <a:gd name="connsiteX35" fmla="*/ 5321659 w 6400799"/>
              <a:gd name="connsiteY35" fmla="*/ 428327 h 6400800"/>
              <a:gd name="connsiteX36" fmla="*/ 752926 w 6400799"/>
              <a:gd name="connsiteY36" fmla="*/ 0 h 6400800"/>
              <a:gd name="connsiteX37" fmla="*/ 5647873 w 6400799"/>
              <a:gd name="connsiteY37" fmla="*/ 0 h 6400800"/>
              <a:gd name="connsiteX38" fmla="*/ 6400799 w 6400799"/>
              <a:gd name="connsiteY38" fmla="*/ 752926 h 6400800"/>
              <a:gd name="connsiteX39" fmla="*/ 6400799 w 6400799"/>
              <a:gd name="connsiteY39" fmla="*/ 5647874 h 6400800"/>
              <a:gd name="connsiteX40" fmla="*/ 5647873 w 6400799"/>
              <a:gd name="connsiteY40" fmla="*/ 6400800 h 6400800"/>
              <a:gd name="connsiteX41" fmla="*/ 752926 w 6400799"/>
              <a:gd name="connsiteY41" fmla="*/ 6400800 h 6400800"/>
              <a:gd name="connsiteX42" fmla="*/ 0 w 6400799"/>
              <a:gd name="connsiteY42" fmla="*/ 5647874 h 6400800"/>
              <a:gd name="connsiteX43" fmla="*/ 0 w 6400799"/>
              <a:gd name="connsiteY43" fmla="*/ 752926 h 6400800"/>
              <a:gd name="connsiteX44" fmla="*/ 752926 w 6400799"/>
              <a:gd name="connsiteY4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00799" h="6400800">
                <a:moveTo>
                  <a:pt x="3817270" y="3323047"/>
                </a:moveTo>
                <a:lnTo>
                  <a:pt x="5066529" y="4572306"/>
                </a:lnTo>
                <a:lnTo>
                  <a:pt x="5272152" y="4366683"/>
                </a:lnTo>
                <a:lnTo>
                  <a:pt x="5272152" y="5189175"/>
                </a:lnTo>
                <a:lnTo>
                  <a:pt x="4449659" y="5189176"/>
                </a:lnTo>
                <a:lnTo>
                  <a:pt x="4655282" y="4983553"/>
                </a:lnTo>
                <a:lnTo>
                  <a:pt x="3406023" y="3734293"/>
                </a:lnTo>
                <a:close/>
                <a:moveTo>
                  <a:pt x="2583528" y="3323047"/>
                </a:moveTo>
                <a:lnTo>
                  <a:pt x="2994775" y="3734293"/>
                </a:lnTo>
                <a:lnTo>
                  <a:pt x="1745516" y="4983553"/>
                </a:lnTo>
                <a:lnTo>
                  <a:pt x="1951139" y="5189176"/>
                </a:lnTo>
                <a:lnTo>
                  <a:pt x="1128646" y="5189175"/>
                </a:lnTo>
                <a:lnTo>
                  <a:pt x="1128646" y="4366683"/>
                </a:lnTo>
                <a:lnTo>
                  <a:pt x="1334269" y="4572306"/>
                </a:lnTo>
                <a:close/>
                <a:moveTo>
                  <a:pt x="4449660" y="1211625"/>
                </a:moveTo>
                <a:lnTo>
                  <a:pt x="5272153" y="1211626"/>
                </a:lnTo>
                <a:lnTo>
                  <a:pt x="5272153" y="2034118"/>
                </a:lnTo>
                <a:lnTo>
                  <a:pt x="5066530" y="1828495"/>
                </a:lnTo>
                <a:lnTo>
                  <a:pt x="3817271" y="3077754"/>
                </a:lnTo>
                <a:lnTo>
                  <a:pt x="3406024" y="2666508"/>
                </a:lnTo>
                <a:lnTo>
                  <a:pt x="4655283" y="1417248"/>
                </a:lnTo>
                <a:close/>
                <a:moveTo>
                  <a:pt x="1951140" y="1211625"/>
                </a:moveTo>
                <a:lnTo>
                  <a:pt x="1745517" y="1417248"/>
                </a:lnTo>
                <a:lnTo>
                  <a:pt x="2994776" y="2666507"/>
                </a:lnTo>
                <a:lnTo>
                  <a:pt x="2583529" y="3077754"/>
                </a:lnTo>
                <a:lnTo>
                  <a:pt x="1334270" y="1828495"/>
                </a:lnTo>
                <a:lnTo>
                  <a:pt x="1128647" y="2034118"/>
                </a:lnTo>
                <a:lnTo>
                  <a:pt x="1128647" y="1211626"/>
                </a:lnTo>
                <a:close/>
                <a:moveTo>
                  <a:pt x="1079141" y="428327"/>
                </a:moveTo>
                <a:cubicBezTo>
                  <a:pt x="718736" y="428327"/>
                  <a:pt x="426570" y="720493"/>
                  <a:pt x="426570" y="1080899"/>
                </a:cubicBezTo>
                <a:lnTo>
                  <a:pt x="426570" y="5323416"/>
                </a:lnTo>
                <a:cubicBezTo>
                  <a:pt x="426570" y="5683822"/>
                  <a:pt x="718736" y="5975988"/>
                  <a:pt x="1079141" y="5975988"/>
                </a:cubicBezTo>
                <a:lnTo>
                  <a:pt x="5321659" y="5975988"/>
                </a:lnTo>
                <a:cubicBezTo>
                  <a:pt x="5682065" y="5975988"/>
                  <a:pt x="5974230" y="5683822"/>
                  <a:pt x="5974230" y="5323416"/>
                </a:cubicBezTo>
                <a:lnTo>
                  <a:pt x="5974230" y="1080899"/>
                </a:lnTo>
                <a:cubicBezTo>
                  <a:pt x="5974230" y="720493"/>
                  <a:pt x="5682065" y="428327"/>
                  <a:pt x="5321659" y="428327"/>
                </a:cubicBezTo>
                <a:close/>
                <a:moveTo>
                  <a:pt x="752926" y="0"/>
                </a:moveTo>
                <a:lnTo>
                  <a:pt x="5647873" y="0"/>
                </a:lnTo>
                <a:cubicBezTo>
                  <a:pt x="6063703" y="0"/>
                  <a:pt x="6400799" y="337096"/>
                  <a:pt x="6400799" y="752926"/>
                </a:cubicBezTo>
                <a:lnTo>
                  <a:pt x="6400799" y="5647874"/>
                </a:lnTo>
                <a:cubicBezTo>
                  <a:pt x="6400799" y="6063704"/>
                  <a:pt x="6063703" y="6400800"/>
                  <a:pt x="5647873" y="6400800"/>
                </a:cubicBezTo>
                <a:lnTo>
                  <a:pt x="752926" y="6400800"/>
                </a:lnTo>
                <a:cubicBezTo>
                  <a:pt x="337096" y="6400800"/>
                  <a:pt x="0" y="6063704"/>
                  <a:pt x="0" y="5647874"/>
                </a:cubicBezTo>
                <a:lnTo>
                  <a:pt x="0" y="752926"/>
                </a:lnTo>
                <a:cubicBezTo>
                  <a:pt x="0" y="337096"/>
                  <a:pt x="337096" y="0"/>
                  <a:pt x="7529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20008" y="1169895"/>
            <a:ext cx="941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防治大气污染是一个庞大的系统工程，需要个人、集体、国家、乃至全球各国的共同努力。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1946" y="2167745"/>
            <a:ext cx="5283289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latin typeface="黑体" pitchFamily="49" charset="-122"/>
                <a:ea typeface="黑体" pitchFamily="49" charset="-122"/>
              </a:rPr>
              <a:t>环境管理</a:t>
            </a:r>
            <a:r>
              <a:rPr lang="zh-CN" altLang="en-US" sz="115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监测</a:t>
            </a:r>
            <a:r>
              <a:rPr lang="zh-CN" altLang="en-US" sz="8000" b="1" dirty="0" smtClean="0">
                <a:latin typeface="黑体" pitchFamily="49" charset="-122"/>
                <a:ea typeface="黑体" pitchFamily="49" charset="-122"/>
              </a:rPr>
              <a:t>先行</a:t>
            </a:r>
            <a:endParaRPr lang="zh-CN" altLang="en-US" sz="80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937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国家在环境治理方面的投入及相关政策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随着我国多地遭遇持续雾霾天气，大气污染防治形势变得异常严峻。在此背景下，大气治理受关注度随之升温，雾霾事件的频繁发生迫使国家不断强化环境治理，加大相关产业的投入力度。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01505" y="859810"/>
            <a:ext cx="8516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黑体" pitchFamily="49" charset="-122"/>
                <a:ea typeface="黑体" pitchFamily="49" charset="-122"/>
              </a:rPr>
              <a:t>国家加大环保项目的资金投入、发布</a:t>
            </a:r>
            <a:r>
              <a:rPr lang="en-US" altLang="zh-CN" sz="3600" b="1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3600" b="1" dirty="0" smtClean="0">
                <a:latin typeface="黑体" pitchFamily="49" charset="-122"/>
                <a:ea typeface="黑体" pitchFamily="49" charset="-122"/>
              </a:rPr>
              <a:t>大气污染防治法</a:t>
            </a:r>
            <a:r>
              <a:rPr lang="en-US" altLang="zh-CN" sz="3600" b="1" dirty="0" smtClean="0">
                <a:latin typeface="黑体" pitchFamily="49" charset="-122"/>
                <a:ea typeface="黑体" pitchFamily="49" charset="-122"/>
              </a:rPr>
              <a:t>》</a:t>
            </a:r>
            <a:r>
              <a:rPr lang="zh-CN" altLang="en-US" sz="3600" b="1" dirty="0" smtClean="0">
                <a:latin typeface="黑体" pitchFamily="49" charset="-122"/>
                <a:ea typeface="黑体" pitchFamily="49" charset="-122"/>
              </a:rPr>
              <a:t>、环保部加大督查力度</a:t>
            </a:r>
            <a:endParaRPr lang="zh-CN" altLang="en-US" sz="36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9312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55341" y="387113"/>
            <a:ext cx="4012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国家投入及相关政策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22030" y="3756074"/>
            <a:ext cx="11035962" cy="240405"/>
          </a:xfrm>
          <a:prstGeom prst="roundRect">
            <a:avLst>
              <a:gd name="adj" fmla="val 4935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4867" y="2883878"/>
            <a:ext cx="703384" cy="703384"/>
            <a:chOff x="2250831" y="2560320"/>
            <a:chExt cx="745587" cy="745587"/>
          </a:xfrm>
        </p:grpSpPr>
        <p:sp>
          <p:nvSpPr>
            <p:cNvPr id="8" name="泪滴形 7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同心圆 8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232180" y="2686768"/>
            <a:ext cx="1902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环保部发布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重点区域大气污染防治“十二五”规划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》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543424" y="2117789"/>
            <a:ext cx="1310216" cy="1310216"/>
            <a:chOff x="2250831" y="2560320"/>
            <a:chExt cx="745587" cy="745587"/>
          </a:xfrm>
        </p:grpSpPr>
        <p:sp>
          <p:nvSpPr>
            <p:cNvPr id="12" name="泪滴形 11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同心圆 12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902076" y="2196837"/>
            <a:ext cx="23920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习近平签发第三十一号“主席令”，发布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中华人民共和国大气污染防治法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》</a:t>
            </a:r>
          </a:p>
        </p:txBody>
      </p:sp>
      <p:grpSp>
        <p:nvGrpSpPr>
          <p:cNvPr id="15" name="组合 14"/>
          <p:cNvGrpSpPr/>
          <p:nvPr/>
        </p:nvGrpSpPr>
        <p:grpSpPr>
          <a:xfrm rot="10800000">
            <a:off x="2619561" y="4266472"/>
            <a:ext cx="1029798" cy="1029798"/>
            <a:chOff x="2250831" y="2560320"/>
            <a:chExt cx="745587" cy="745587"/>
          </a:xfrm>
        </p:grpSpPr>
        <p:sp>
          <p:nvSpPr>
            <p:cNvPr id="16" name="泪滴形 15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同心圆 16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732778" y="4337347"/>
            <a:ext cx="19022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针对相关重点项目投资约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3500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亿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6743987" y="4229637"/>
            <a:ext cx="435133" cy="435133"/>
            <a:chOff x="2250831" y="2560320"/>
            <a:chExt cx="745587" cy="745587"/>
          </a:xfrm>
        </p:grpSpPr>
        <p:sp>
          <p:nvSpPr>
            <p:cNvPr id="20" name="泪滴形 19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同心圆 20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240722" y="4213458"/>
            <a:ext cx="19022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陈吉宁担任环保部部长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555905" y="2897526"/>
            <a:ext cx="703384" cy="703384"/>
            <a:chOff x="2250831" y="2560320"/>
            <a:chExt cx="745587" cy="745587"/>
          </a:xfrm>
        </p:grpSpPr>
        <p:sp>
          <p:nvSpPr>
            <p:cNvPr id="24" name="泪滴形 23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同心圆 24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9376012" y="1128511"/>
            <a:ext cx="248822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个市开展督察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;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约谈了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个市级政府主要负责人；全国实施按日连续处罚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715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件，罚款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5.69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亿元，查封扣押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4191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件；各级环保部门下达行政处罚决定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9.7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万余份，罚款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42.5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亿元，比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年增长了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34%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089020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4" grpId="0"/>
      <p:bldP spid="18" grpId="0"/>
      <p:bldP spid="22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行业现状及我公司的发展情况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环境监测是环境保护产业中的一个细分行业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在国家大力支持环境保护产业发展的今天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环境监测这一细分行业迎来了前所未有的发展机遇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.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未来环境监测一定会朝着更加精细化、专业化和高技术水平的方向发展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.</a:t>
              </a:r>
              <a:endPara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96538" y="627796"/>
            <a:ext cx="9949218" cy="2488498"/>
            <a:chOff x="1296538" y="627796"/>
            <a:chExt cx="9949218" cy="2488498"/>
          </a:xfrm>
        </p:grpSpPr>
        <p:sp>
          <p:nvSpPr>
            <p:cNvPr id="10" name="TextBox 9"/>
            <p:cNvSpPr txBox="1"/>
            <p:nvPr/>
          </p:nvSpPr>
          <p:spPr>
            <a:xfrm>
              <a:off x="1555846" y="1501252"/>
              <a:ext cx="9689910" cy="78319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中国的环境监测行业起步较晚，发展迅速。</a:t>
              </a:r>
              <a:endParaRPr lang="zh-CN" altLang="en-US" sz="4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6538" y="2593074"/>
              <a:ext cx="3957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黑体" pitchFamily="49" charset="-122"/>
                  <a:ea typeface="黑体" pitchFamily="49" charset="-122"/>
                </a:rPr>
                <a:t>环境监测设备生产企业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100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余家</a:t>
              </a:r>
              <a:endPara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2699" y="641444"/>
              <a:ext cx="25521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黑体" pitchFamily="49" charset="-122"/>
                  <a:ea typeface="黑体" pitchFamily="49" charset="-122"/>
                </a:rPr>
                <a:t>年产值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6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亿元</a:t>
              </a:r>
              <a:r>
                <a:rPr lang="zh-CN" altLang="en-US" sz="2000" dirty="0" smtClean="0">
                  <a:latin typeface="黑体" pitchFamily="49" charset="-122"/>
                  <a:ea typeface="黑体" pitchFamily="49" charset="-122"/>
                </a:rPr>
                <a:t>左右</a:t>
              </a:r>
              <a:endParaRPr lang="zh-CN" altLang="en-US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86651" y="627796"/>
              <a:ext cx="44764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黑体" pitchFamily="49" charset="-122"/>
                  <a:ea typeface="黑体" pitchFamily="49" charset="-122"/>
                </a:rPr>
                <a:t>产值占全国环保产品产值的</a:t>
              </a:r>
              <a:r>
                <a:rPr lang="en-US" altLang="zh-CN" sz="3200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5%</a:t>
              </a:r>
              <a:r>
                <a:rPr lang="zh-CN" altLang="en-US" sz="2000" dirty="0" smtClean="0">
                  <a:latin typeface="黑体" pitchFamily="49" charset="-122"/>
                  <a:ea typeface="黑体" pitchFamily="49" charset="-122"/>
                </a:rPr>
                <a:t>左右</a:t>
              </a:r>
              <a:endParaRPr lang="zh-CN" altLang="en-US" sz="2000" dirty="0"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9435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41693" y="387113"/>
            <a:ext cx="4012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黑体" pitchFamily="49" charset="-122"/>
                <a:ea typeface="黑体" pitchFamily="49" charset="-122"/>
              </a:rPr>
              <a:t>行业发展趋势</a:t>
            </a:r>
            <a:endParaRPr lang="zh-CN" altLang="en-US" sz="1600" b="1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30132" y="3902529"/>
            <a:ext cx="997471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815845" y="3059567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201607" y="2945266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12335" y="2134450"/>
            <a:ext cx="642938" cy="642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01607" y="2023722"/>
            <a:ext cx="864394" cy="864394"/>
            <a:chOff x="857250" y="1893093"/>
            <a:chExt cx="864394" cy="864394"/>
          </a:xfrm>
        </p:grpSpPr>
        <p:sp>
          <p:nvSpPr>
            <p:cNvPr id="11" name="弧形 10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22137" y="2013125"/>
            <a:ext cx="2272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环境监测技术正在由经典的化学分析向仪器分析发展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237451" y="3919228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 flipV="1">
            <a:off x="2158870" y="4703880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569502" y="5044370"/>
            <a:ext cx="642938" cy="642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58774" y="4933642"/>
            <a:ext cx="864394" cy="864394"/>
            <a:chOff x="857250" y="1893093"/>
            <a:chExt cx="864394" cy="864394"/>
          </a:xfrm>
        </p:grpSpPr>
        <p:sp>
          <p:nvSpPr>
            <p:cNvPr id="18" name="弧形 17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33896" y="4950340"/>
            <a:ext cx="294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由手工操作向连续自动化迈进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4519938" y="3059567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4892052" y="2945266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002780" y="2134450"/>
            <a:ext cx="642938" cy="642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892052" y="2023722"/>
            <a:ext cx="864394" cy="864394"/>
            <a:chOff x="857250" y="1893093"/>
            <a:chExt cx="864394" cy="864394"/>
          </a:xfrm>
        </p:grpSpPr>
        <p:sp>
          <p:nvSpPr>
            <p:cNvPr id="25" name="弧形 24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157490" y="3023059"/>
            <a:ext cx="294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由微量分析向痕量、超痕量发展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6501112" y="3919228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 flipV="1">
            <a:off x="6422531" y="4703880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833163" y="5044370"/>
            <a:ext cx="642938" cy="642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22435" y="4933642"/>
            <a:ext cx="864394" cy="864394"/>
            <a:chOff x="857250" y="1893093"/>
            <a:chExt cx="864394" cy="864394"/>
          </a:xfrm>
        </p:grpSpPr>
        <p:sp>
          <p:nvSpPr>
            <p:cNvPr id="32" name="弧形 31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697557" y="4950340"/>
            <a:ext cx="294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由污染物成分分析发展到化学形态分析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7865911" y="3048194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8238025" y="2933893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348753" y="2123077"/>
            <a:ext cx="642938" cy="642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238025" y="2012349"/>
            <a:ext cx="864394" cy="864394"/>
            <a:chOff x="857250" y="1893093"/>
            <a:chExt cx="864394" cy="864394"/>
          </a:xfrm>
        </p:grpSpPr>
        <p:sp>
          <p:nvSpPr>
            <p:cNvPr id="39" name="弧形 38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弧形 39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26"/>
          <p:cNvSpPr txBox="1"/>
          <p:nvPr/>
        </p:nvSpPr>
        <p:spPr>
          <a:xfrm>
            <a:off x="9185851" y="2097286"/>
            <a:ext cx="201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仪器也逐步的走向联合使用和电子计算机化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8945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2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25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2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0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6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7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7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875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5" grpId="0" animBg="1"/>
      <p:bldP spid="16" grpId="0" animBg="1"/>
      <p:bldP spid="20" grpId="0"/>
      <p:bldP spid="22" grpId="0" animBg="1"/>
      <p:bldP spid="23" grpId="0" animBg="1"/>
      <p:bldP spid="27" grpId="0"/>
      <p:bldP spid="29" grpId="0" animBg="1"/>
      <p:bldP spid="30" grpId="0" animBg="1"/>
      <p:bldP spid="34" grpId="0"/>
      <p:bldP spid="36" grpId="0" animBg="1"/>
      <p:bldP spid="37" grpId="0" animBg="1"/>
      <p:bldP spid="41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1310</Words>
  <Application>Microsoft Office PowerPoint</Application>
  <PresentationFormat>宽屏</PresentationFormat>
  <Paragraphs>185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DFGothic-EB</vt:lpstr>
      <vt:lpstr>黑体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DPHOME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 du</dc:creator>
  <cp:lastModifiedBy>Sam</cp:lastModifiedBy>
  <cp:revision>62</cp:revision>
  <dcterms:created xsi:type="dcterms:W3CDTF">2014-12-17T15:36:25Z</dcterms:created>
  <dcterms:modified xsi:type="dcterms:W3CDTF">2016-09-22T03:20:21Z</dcterms:modified>
</cp:coreProperties>
</file>